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347" r:id="rId2"/>
    <p:sldId id="341" r:id="rId3"/>
    <p:sldId id="310" r:id="rId4"/>
    <p:sldId id="271" r:id="rId5"/>
    <p:sldId id="342" r:id="rId6"/>
    <p:sldId id="343" r:id="rId7"/>
    <p:sldId id="344" r:id="rId8"/>
    <p:sldId id="345" r:id="rId9"/>
    <p:sldId id="294" r:id="rId10"/>
    <p:sldId id="336" r:id="rId11"/>
    <p:sldId id="352" r:id="rId12"/>
    <p:sldId id="353" r:id="rId13"/>
    <p:sldId id="349" r:id="rId14"/>
    <p:sldId id="351" r:id="rId15"/>
    <p:sldId id="356" r:id="rId16"/>
    <p:sldId id="357" r:id="rId17"/>
    <p:sldId id="358" r:id="rId18"/>
    <p:sldId id="359" r:id="rId19"/>
    <p:sldId id="360" r:id="rId20"/>
    <p:sldId id="361" r:id="rId21"/>
    <p:sldId id="309" r:id="rId22"/>
    <p:sldId id="346" r:id="rId23"/>
    <p:sldId id="267" r:id="rId24"/>
  </p:sldIdLst>
  <p:sldSz cx="18288000" cy="10287000"/>
  <p:notesSz cx="6858000" cy="9144000"/>
  <p:embeddedFontLst>
    <p:embeddedFont>
      <p:font typeface="Antonio Bold" panose="020B0604020202020204" charset="0"/>
      <p:regular r:id="rId26"/>
    </p:embeddedFont>
    <p:embeddedFont>
      <p:font typeface="Barlow" panose="00000500000000000000" pitchFamily="2"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Montserrat" panose="00000500000000000000" pitchFamily="2" charset="0"/>
      <p:regular r:id="rId35"/>
      <p:bold r:id="rId36"/>
      <p:italic r:id="rId37"/>
      <p:boldItalic r:id="rId38"/>
    </p:embeddedFont>
    <p:embeddedFont>
      <p:font typeface="Raleway" pitchFamily="2" charset="0"/>
      <p:regular r:id="rId39"/>
      <p:bold r:id="rId40"/>
      <p:italic r:id="rId41"/>
      <p:boldItalic r:id="rId42"/>
    </p:embeddedFont>
    <p:embeddedFont>
      <p:font typeface="Verdana" panose="020B0604030504040204" pitchFamily="3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s Bolton" initials="CB" lastIdx="1" clrIdx="0">
    <p:extLst>
      <p:ext uri="{19B8F6BF-5375-455C-9EA6-DF929625EA0E}">
        <p15:presenceInfo xmlns:p15="http://schemas.microsoft.com/office/powerpoint/2012/main" userId="42254106b65d6a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CC66"/>
    <a:srgbClr val="FFFFCC"/>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6340" autoAdjust="0"/>
  </p:normalViewPr>
  <p:slideViewPr>
    <p:cSldViewPr>
      <p:cViewPr varScale="1">
        <p:scale>
          <a:sx n="73" d="100"/>
          <a:sy n="73" d="100"/>
        </p:scale>
        <p:origin x="612" y="84"/>
      </p:cViewPr>
      <p:guideLst>
        <p:guide orient="horz" pos="2160"/>
        <p:guide pos="2880"/>
      </p:guideLst>
    </p:cSldViewPr>
  </p:slideViewPr>
  <p:outlineViewPr>
    <p:cViewPr>
      <p:scale>
        <a:sx n="33" d="100"/>
        <a:sy n="33" d="100"/>
      </p:scale>
      <p:origin x="0" y="0"/>
    </p:cViewPr>
  </p:outlineViewPr>
  <p:notesTextViewPr>
    <p:cViewPr>
      <p:scale>
        <a:sx n="66" d="100"/>
        <a:sy n="66"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344F1D-3325-40CB-A71F-A79307D22CED}" type="doc">
      <dgm:prSet loTypeId="urn:microsoft.com/office/officeart/2005/8/layout/venn2" loCatId="relationship" qsTypeId="urn:microsoft.com/office/officeart/2005/8/quickstyle/simple1" qsCatId="simple" csTypeId="urn:microsoft.com/office/officeart/2005/8/colors/accent6_1" csCatId="accent6" phldr="1"/>
      <dgm:spPr/>
      <dgm:t>
        <a:bodyPr/>
        <a:lstStyle/>
        <a:p>
          <a:endParaRPr lang="en-IN"/>
        </a:p>
      </dgm:t>
    </dgm:pt>
    <dgm:pt modelId="{746B4EF9-BF3A-40BA-AFB2-066011491528}">
      <dgm:prSet phldrT="[Text]"/>
      <dgm:spPr>
        <a:xfrm>
          <a:off x="1391698" y="0"/>
          <a:ext cx="3975621" cy="3975621"/>
        </a:xfrm>
      </dgm:spPr>
      <dgm:t>
        <a:bodyPr/>
        <a:lstStyle/>
        <a:p>
          <a:r>
            <a:rPr lang="en-IN">
              <a:latin typeface="Calibri" panose="020F0502020204030204"/>
              <a:ea typeface="+mn-ea"/>
              <a:cs typeface="+mn-cs"/>
            </a:rPr>
            <a:t>TAM</a:t>
          </a:r>
          <a:endParaRPr lang="en-IN" dirty="0">
            <a:latin typeface="Calibri" panose="020F0502020204030204"/>
            <a:ea typeface="+mn-ea"/>
            <a:cs typeface="+mn-cs"/>
          </a:endParaRPr>
        </a:p>
      </dgm:t>
    </dgm:pt>
    <dgm:pt modelId="{1954D69E-B74F-4B4C-92A9-ACC18C47A984}" type="parTrans" cxnId="{6915F751-B358-4E82-A29A-FC970199FF41}">
      <dgm:prSet/>
      <dgm:spPr/>
      <dgm:t>
        <a:bodyPr/>
        <a:lstStyle/>
        <a:p>
          <a:endParaRPr lang="en-IN"/>
        </a:p>
      </dgm:t>
    </dgm:pt>
    <dgm:pt modelId="{0B14DF90-4A8A-4E4D-9AD4-5A31ECC3D299}" type="sibTrans" cxnId="{6915F751-B358-4E82-A29A-FC970199FF41}">
      <dgm:prSet/>
      <dgm:spPr/>
      <dgm:t>
        <a:bodyPr/>
        <a:lstStyle/>
        <a:p>
          <a:endParaRPr lang="en-IN"/>
        </a:p>
      </dgm:t>
    </dgm:pt>
    <dgm:pt modelId="{C97EDADC-8ECD-42D4-89AC-847633F19078}">
      <dgm:prSet phldrT="[Text]"/>
      <dgm:spPr>
        <a:xfrm>
          <a:off x="1888651" y="993905"/>
          <a:ext cx="2981715" cy="2981715"/>
        </a:xfrm>
      </dgm:spPr>
      <dgm:t>
        <a:bodyPr/>
        <a:lstStyle/>
        <a:p>
          <a:r>
            <a:rPr lang="en-IN">
              <a:latin typeface="Calibri" panose="020F0502020204030204"/>
              <a:ea typeface="+mn-ea"/>
              <a:cs typeface="+mn-cs"/>
            </a:rPr>
            <a:t>SAM</a:t>
          </a:r>
          <a:endParaRPr lang="en-IN" dirty="0">
            <a:latin typeface="Calibri" panose="020F0502020204030204"/>
            <a:ea typeface="+mn-ea"/>
            <a:cs typeface="+mn-cs"/>
          </a:endParaRPr>
        </a:p>
      </dgm:t>
    </dgm:pt>
    <dgm:pt modelId="{A3260F69-CA56-4346-A57E-769087C36739}" type="parTrans" cxnId="{3DEA3B12-D7FA-440A-BE79-775519D6910A}">
      <dgm:prSet/>
      <dgm:spPr/>
      <dgm:t>
        <a:bodyPr/>
        <a:lstStyle/>
        <a:p>
          <a:endParaRPr lang="en-IN"/>
        </a:p>
      </dgm:t>
    </dgm:pt>
    <dgm:pt modelId="{5909561E-9CA8-4668-901B-DE46BDCB26D4}" type="sibTrans" cxnId="{3DEA3B12-D7FA-440A-BE79-775519D6910A}">
      <dgm:prSet/>
      <dgm:spPr/>
      <dgm:t>
        <a:bodyPr/>
        <a:lstStyle/>
        <a:p>
          <a:endParaRPr lang="en-IN"/>
        </a:p>
      </dgm:t>
    </dgm:pt>
    <dgm:pt modelId="{E5EFF1E8-ABE4-4362-A50E-B875D125BD96}">
      <dgm:prSet phldrT="[Text]"/>
      <dgm:spPr>
        <a:xfrm>
          <a:off x="2385603" y="1987810"/>
          <a:ext cx="1987810" cy="1987810"/>
        </a:xfrm>
      </dgm:spPr>
      <dgm:t>
        <a:bodyPr/>
        <a:lstStyle/>
        <a:p>
          <a:r>
            <a:rPr lang="en-IN">
              <a:latin typeface="Calibri" panose="020F0502020204030204"/>
              <a:ea typeface="+mn-ea"/>
              <a:cs typeface="+mn-cs"/>
            </a:rPr>
            <a:t>SOM</a:t>
          </a:r>
          <a:endParaRPr lang="en-IN" dirty="0">
            <a:latin typeface="Calibri" panose="020F0502020204030204"/>
            <a:ea typeface="+mn-ea"/>
            <a:cs typeface="+mn-cs"/>
          </a:endParaRPr>
        </a:p>
      </dgm:t>
    </dgm:pt>
    <dgm:pt modelId="{14B6BEEE-EB27-4CAC-B0EE-383B99B876FC}" type="parTrans" cxnId="{154FA2CE-CAB5-4733-8C08-DDAE9106897D}">
      <dgm:prSet/>
      <dgm:spPr/>
      <dgm:t>
        <a:bodyPr/>
        <a:lstStyle/>
        <a:p>
          <a:endParaRPr lang="en-IN"/>
        </a:p>
      </dgm:t>
    </dgm:pt>
    <dgm:pt modelId="{D5317EF5-6EDB-436F-B2D4-C6A7CD409F02}" type="sibTrans" cxnId="{154FA2CE-CAB5-4733-8C08-DDAE9106897D}">
      <dgm:prSet/>
      <dgm:spPr/>
      <dgm:t>
        <a:bodyPr/>
        <a:lstStyle/>
        <a:p>
          <a:endParaRPr lang="en-IN"/>
        </a:p>
      </dgm:t>
    </dgm:pt>
    <dgm:pt modelId="{F2B9CC1C-BDE6-4CDB-A758-74CC86A3F31F}" type="pres">
      <dgm:prSet presAssocID="{DD344F1D-3325-40CB-A71F-A79307D22CED}" presName="Name0" presStyleCnt="0">
        <dgm:presLayoutVars>
          <dgm:chMax val="7"/>
          <dgm:resizeHandles val="exact"/>
        </dgm:presLayoutVars>
      </dgm:prSet>
      <dgm:spPr/>
    </dgm:pt>
    <dgm:pt modelId="{8451ED41-C590-464C-8723-134AEB39DBB3}" type="pres">
      <dgm:prSet presAssocID="{DD344F1D-3325-40CB-A71F-A79307D22CED}" presName="comp1" presStyleCnt="0"/>
      <dgm:spPr/>
    </dgm:pt>
    <dgm:pt modelId="{2BE2AAFC-BEAE-481D-B557-81DE68A237F7}" type="pres">
      <dgm:prSet presAssocID="{DD344F1D-3325-40CB-A71F-A79307D22CED}" presName="circle1" presStyleLbl="node1" presStyleIdx="0" presStyleCnt="3"/>
      <dgm:spPr>
        <a:prstGeom prst="ellipse">
          <a:avLst/>
        </a:prstGeom>
      </dgm:spPr>
    </dgm:pt>
    <dgm:pt modelId="{ED7C1346-0397-438A-9AAD-8BE2335EC6BB}" type="pres">
      <dgm:prSet presAssocID="{DD344F1D-3325-40CB-A71F-A79307D22CED}" presName="c1text" presStyleLbl="node1" presStyleIdx="0" presStyleCnt="3">
        <dgm:presLayoutVars>
          <dgm:bulletEnabled val="1"/>
        </dgm:presLayoutVars>
      </dgm:prSet>
      <dgm:spPr/>
    </dgm:pt>
    <dgm:pt modelId="{8F11973F-33EE-445B-8E28-2D5EAC0DA289}" type="pres">
      <dgm:prSet presAssocID="{DD344F1D-3325-40CB-A71F-A79307D22CED}" presName="comp2" presStyleCnt="0"/>
      <dgm:spPr/>
    </dgm:pt>
    <dgm:pt modelId="{5783AC22-EAAA-4B02-9505-F9F67BC8F71A}" type="pres">
      <dgm:prSet presAssocID="{DD344F1D-3325-40CB-A71F-A79307D22CED}" presName="circle2" presStyleLbl="node1" presStyleIdx="1" presStyleCnt="3"/>
      <dgm:spPr>
        <a:prstGeom prst="ellipse">
          <a:avLst/>
        </a:prstGeom>
      </dgm:spPr>
    </dgm:pt>
    <dgm:pt modelId="{4871E181-12FC-48FB-9E74-6BA476466234}" type="pres">
      <dgm:prSet presAssocID="{DD344F1D-3325-40CB-A71F-A79307D22CED}" presName="c2text" presStyleLbl="node1" presStyleIdx="1" presStyleCnt="3">
        <dgm:presLayoutVars>
          <dgm:bulletEnabled val="1"/>
        </dgm:presLayoutVars>
      </dgm:prSet>
      <dgm:spPr/>
    </dgm:pt>
    <dgm:pt modelId="{901532F9-DC54-486E-8432-B2395DAF1269}" type="pres">
      <dgm:prSet presAssocID="{DD344F1D-3325-40CB-A71F-A79307D22CED}" presName="comp3" presStyleCnt="0"/>
      <dgm:spPr/>
    </dgm:pt>
    <dgm:pt modelId="{0927306A-DE0F-4C43-94ED-305F00916AD7}" type="pres">
      <dgm:prSet presAssocID="{DD344F1D-3325-40CB-A71F-A79307D22CED}" presName="circle3" presStyleLbl="node1" presStyleIdx="2" presStyleCnt="3"/>
      <dgm:spPr>
        <a:prstGeom prst="ellipse">
          <a:avLst/>
        </a:prstGeom>
      </dgm:spPr>
    </dgm:pt>
    <dgm:pt modelId="{DFA2E1B6-C653-4ECD-AABA-E3551E5267D7}" type="pres">
      <dgm:prSet presAssocID="{DD344F1D-3325-40CB-A71F-A79307D22CED}" presName="c3text" presStyleLbl="node1" presStyleIdx="2" presStyleCnt="3">
        <dgm:presLayoutVars>
          <dgm:bulletEnabled val="1"/>
        </dgm:presLayoutVars>
      </dgm:prSet>
      <dgm:spPr/>
    </dgm:pt>
  </dgm:ptLst>
  <dgm:cxnLst>
    <dgm:cxn modelId="{3DEA3B12-D7FA-440A-BE79-775519D6910A}" srcId="{DD344F1D-3325-40CB-A71F-A79307D22CED}" destId="{C97EDADC-8ECD-42D4-89AC-847633F19078}" srcOrd="1" destOrd="0" parTransId="{A3260F69-CA56-4346-A57E-769087C36739}" sibTransId="{5909561E-9CA8-4668-901B-DE46BDCB26D4}"/>
    <dgm:cxn modelId="{69D89837-AE44-447D-BEBD-713B62821E4E}" type="presOf" srcId="{DD344F1D-3325-40CB-A71F-A79307D22CED}" destId="{F2B9CC1C-BDE6-4CDB-A758-74CC86A3F31F}" srcOrd="0" destOrd="0" presId="urn:microsoft.com/office/officeart/2005/8/layout/venn2"/>
    <dgm:cxn modelId="{5048B446-AC55-441E-A5AC-1FA804A23A0B}" type="presOf" srcId="{746B4EF9-BF3A-40BA-AFB2-066011491528}" destId="{2BE2AAFC-BEAE-481D-B557-81DE68A237F7}" srcOrd="0" destOrd="0" presId="urn:microsoft.com/office/officeart/2005/8/layout/venn2"/>
    <dgm:cxn modelId="{6EF22650-71F8-46AA-B2F3-3FB7C09D1771}" type="presOf" srcId="{C97EDADC-8ECD-42D4-89AC-847633F19078}" destId="{5783AC22-EAAA-4B02-9505-F9F67BC8F71A}" srcOrd="0" destOrd="0" presId="urn:microsoft.com/office/officeart/2005/8/layout/venn2"/>
    <dgm:cxn modelId="{6915F751-B358-4E82-A29A-FC970199FF41}" srcId="{DD344F1D-3325-40CB-A71F-A79307D22CED}" destId="{746B4EF9-BF3A-40BA-AFB2-066011491528}" srcOrd="0" destOrd="0" parTransId="{1954D69E-B74F-4B4C-92A9-ACC18C47A984}" sibTransId="{0B14DF90-4A8A-4E4D-9AD4-5A31ECC3D299}"/>
    <dgm:cxn modelId="{3E5E3453-8B05-494C-B7DD-8F789CE1047E}" type="presOf" srcId="{E5EFF1E8-ABE4-4362-A50E-B875D125BD96}" destId="{DFA2E1B6-C653-4ECD-AABA-E3551E5267D7}" srcOrd="1" destOrd="0" presId="urn:microsoft.com/office/officeart/2005/8/layout/venn2"/>
    <dgm:cxn modelId="{1D633193-84D8-41E9-9BEA-42E4AE88C1C3}" type="presOf" srcId="{746B4EF9-BF3A-40BA-AFB2-066011491528}" destId="{ED7C1346-0397-438A-9AAD-8BE2335EC6BB}" srcOrd="1" destOrd="0" presId="urn:microsoft.com/office/officeart/2005/8/layout/venn2"/>
    <dgm:cxn modelId="{154FA2CE-CAB5-4733-8C08-DDAE9106897D}" srcId="{DD344F1D-3325-40CB-A71F-A79307D22CED}" destId="{E5EFF1E8-ABE4-4362-A50E-B875D125BD96}" srcOrd="2" destOrd="0" parTransId="{14B6BEEE-EB27-4CAC-B0EE-383B99B876FC}" sibTransId="{D5317EF5-6EDB-436F-B2D4-C6A7CD409F02}"/>
    <dgm:cxn modelId="{BC82ABE1-F8A3-46C7-A8A9-E359E0C156F0}" type="presOf" srcId="{E5EFF1E8-ABE4-4362-A50E-B875D125BD96}" destId="{0927306A-DE0F-4C43-94ED-305F00916AD7}" srcOrd="0" destOrd="0" presId="urn:microsoft.com/office/officeart/2005/8/layout/venn2"/>
    <dgm:cxn modelId="{76C1ADE8-3E68-44A1-9298-A83070409F2A}" type="presOf" srcId="{C97EDADC-8ECD-42D4-89AC-847633F19078}" destId="{4871E181-12FC-48FB-9E74-6BA476466234}" srcOrd="1" destOrd="0" presId="urn:microsoft.com/office/officeart/2005/8/layout/venn2"/>
    <dgm:cxn modelId="{D86D7FDC-6353-4BA1-AE90-91314EE84F6A}" type="presParOf" srcId="{F2B9CC1C-BDE6-4CDB-A758-74CC86A3F31F}" destId="{8451ED41-C590-464C-8723-134AEB39DBB3}" srcOrd="0" destOrd="0" presId="urn:microsoft.com/office/officeart/2005/8/layout/venn2"/>
    <dgm:cxn modelId="{79A2FCE8-97C6-47B7-A077-3470F5B7CF5B}" type="presParOf" srcId="{8451ED41-C590-464C-8723-134AEB39DBB3}" destId="{2BE2AAFC-BEAE-481D-B557-81DE68A237F7}" srcOrd="0" destOrd="0" presId="urn:microsoft.com/office/officeart/2005/8/layout/venn2"/>
    <dgm:cxn modelId="{2001E8A0-D926-4888-A220-3D21930627E0}" type="presParOf" srcId="{8451ED41-C590-464C-8723-134AEB39DBB3}" destId="{ED7C1346-0397-438A-9AAD-8BE2335EC6BB}" srcOrd="1" destOrd="0" presId="urn:microsoft.com/office/officeart/2005/8/layout/venn2"/>
    <dgm:cxn modelId="{8227A953-9708-418C-850B-24986FB12064}" type="presParOf" srcId="{F2B9CC1C-BDE6-4CDB-A758-74CC86A3F31F}" destId="{8F11973F-33EE-445B-8E28-2D5EAC0DA289}" srcOrd="1" destOrd="0" presId="urn:microsoft.com/office/officeart/2005/8/layout/venn2"/>
    <dgm:cxn modelId="{63F99341-D2DC-4256-A8D3-412F66819B89}" type="presParOf" srcId="{8F11973F-33EE-445B-8E28-2D5EAC0DA289}" destId="{5783AC22-EAAA-4B02-9505-F9F67BC8F71A}" srcOrd="0" destOrd="0" presId="urn:microsoft.com/office/officeart/2005/8/layout/venn2"/>
    <dgm:cxn modelId="{0BD8D4D5-D41A-4F9B-88FD-86DA00EB0EF8}" type="presParOf" srcId="{8F11973F-33EE-445B-8E28-2D5EAC0DA289}" destId="{4871E181-12FC-48FB-9E74-6BA476466234}" srcOrd="1" destOrd="0" presId="urn:microsoft.com/office/officeart/2005/8/layout/venn2"/>
    <dgm:cxn modelId="{23E4EAB6-377C-4E17-A90D-6389D8FA740D}" type="presParOf" srcId="{F2B9CC1C-BDE6-4CDB-A758-74CC86A3F31F}" destId="{901532F9-DC54-486E-8432-B2395DAF1269}" srcOrd="2" destOrd="0" presId="urn:microsoft.com/office/officeart/2005/8/layout/venn2"/>
    <dgm:cxn modelId="{374D50A8-F5A5-43D6-9CD4-AD2528D84802}" type="presParOf" srcId="{901532F9-DC54-486E-8432-B2395DAF1269}" destId="{0927306A-DE0F-4C43-94ED-305F00916AD7}" srcOrd="0" destOrd="0" presId="urn:microsoft.com/office/officeart/2005/8/layout/venn2"/>
    <dgm:cxn modelId="{301AC02E-0AB1-4E55-A8F9-DF8BF733D4BC}" type="presParOf" srcId="{901532F9-DC54-486E-8432-B2395DAF1269}" destId="{DFA2E1B6-C653-4ECD-AABA-E3551E5267D7}"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C08995-0A06-4692-A667-D87FC34CAEDF}" type="doc">
      <dgm:prSet loTypeId="urn:microsoft.com/office/officeart/2005/8/layout/pyramid3" loCatId="pyramid" qsTypeId="urn:microsoft.com/office/officeart/2005/8/quickstyle/simple1" qsCatId="simple" csTypeId="urn:microsoft.com/office/officeart/2005/8/colors/accent2_1" csCatId="accent2" phldr="1"/>
      <dgm:spPr/>
    </dgm:pt>
    <dgm:pt modelId="{1B77F4E2-4054-44C5-8439-BAAC1D809E85}">
      <dgm:prSet phldrT="[Text]" custT="1"/>
      <dgm:spPr/>
      <dgm:t>
        <a:bodyPr/>
        <a:lstStyle/>
        <a:p>
          <a:r>
            <a:rPr lang="en-US" sz="1800" b="0" i="0" dirty="0">
              <a:solidFill>
                <a:schemeClr val="tx1"/>
              </a:solidFill>
            </a:rPr>
            <a:t>Target market is comprised of sophisticated and discerning wine enthusiasts who appreciate the finer aspects of wine culture. </a:t>
          </a:r>
          <a:endParaRPr lang="de-DE" sz="1800" dirty="0">
            <a:solidFill>
              <a:schemeClr val="tx1"/>
            </a:solidFill>
            <a:latin typeface="+mn-lt"/>
            <a:cs typeface="Arial" panose="020B0604020202020204" pitchFamily="34" charset="0"/>
          </a:endParaRPr>
        </a:p>
      </dgm:t>
    </dgm:pt>
    <dgm:pt modelId="{C067D827-58D6-4BB7-B862-87652879F687}" type="parTrans" cxnId="{6F7BCFFC-5685-445A-8A80-F7B3A816B052}">
      <dgm:prSet/>
      <dgm:spPr/>
      <dgm:t>
        <a:bodyPr/>
        <a:lstStyle/>
        <a:p>
          <a:endParaRPr lang="de-DE" sz="2400">
            <a:latin typeface="+mn-lt"/>
          </a:endParaRPr>
        </a:p>
      </dgm:t>
    </dgm:pt>
    <dgm:pt modelId="{DCC0FA10-27F4-428E-A55C-7BFE43B8D6A1}" type="sibTrans" cxnId="{6F7BCFFC-5685-445A-8A80-F7B3A816B052}">
      <dgm:prSet/>
      <dgm:spPr/>
      <dgm:t>
        <a:bodyPr/>
        <a:lstStyle/>
        <a:p>
          <a:endParaRPr lang="de-DE" sz="2400">
            <a:latin typeface="+mn-lt"/>
          </a:endParaRPr>
        </a:p>
      </dgm:t>
    </dgm:pt>
    <dgm:pt modelId="{89124381-D640-426D-B253-4D1A874C75B4}">
      <dgm:prSet phldrT="[Text]" custT="1"/>
      <dgm:spPr/>
      <dgm:t>
        <a:bodyPr/>
        <a:lstStyle/>
        <a:p>
          <a:pPr algn="ctr"/>
          <a:r>
            <a:rPr lang="en-US" sz="1800" b="0" i="0" dirty="0">
              <a:solidFill>
                <a:schemeClr val="tx1"/>
              </a:solidFill>
            </a:rPr>
            <a:t>Those who attend wine tastings, vineyard tours, and other wine-related events, showcasing an interest</a:t>
          </a:r>
          <a:endParaRPr lang="de-DE" sz="1800" b="0" dirty="0">
            <a:solidFill>
              <a:schemeClr val="tx1"/>
            </a:solidFill>
            <a:latin typeface="+mn-lt"/>
            <a:cs typeface="Arial" panose="020B0604020202020204" pitchFamily="34" charset="0"/>
          </a:endParaRPr>
        </a:p>
      </dgm:t>
    </dgm:pt>
    <dgm:pt modelId="{E7A18DAA-BC05-4839-9C1F-A64F22600D8C}" type="parTrans" cxnId="{2255E916-F98E-4667-9893-DF40C3CF220E}">
      <dgm:prSet/>
      <dgm:spPr/>
      <dgm:t>
        <a:bodyPr/>
        <a:lstStyle/>
        <a:p>
          <a:endParaRPr lang="de-DE" sz="2400">
            <a:latin typeface="+mn-lt"/>
          </a:endParaRPr>
        </a:p>
      </dgm:t>
    </dgm:pt>
    <dgm:pt modelId="{5B0535CC-E61B-420F-921D-62F4C85520B5}" type="sibTrans" cxnId="{2255E916-F98E-4667-9893-DF40C3CF220E}">
      <dgm:prSet/>
      <dgm:spPr/>
      <dgm:t>
        <a:bodyPr/>
        <a:lstStyle/>
        <a:p>
          <a:endParaRPr lang="de-DE" sz="2400">
            <a:latin typeface="+mn-lt"/>
          </a:endParaRPr>
        </a:p>
      </dgm:t>
    </dgm:pt>
    <dgm:pt modelId="{D4302C08-0B0E-4DFF-B831-670196B8A703}">
      <dgm:prSet phldrT="[Text]" custT="1"/>
      <dgm:spPr/>
      <dgm:t>
        <a:bodyPr/>
        <a:lstStyle/>
        <a:p>
          <a:pPr algn="ctr">
            <a:lnSpc>
              <a:spcPct val="100000"/>
            </a:lnSpc>
          </a:pPr>
          <a:r>
            <a:rPr lang="en-US" sz="1800" b="0" i="0" dirty="0">
              <a:solidFill>
                <a:schemeClr val="tx1"/>
              </a:solidFill>
            </a:rPr>
            <a:t>Someone who enjoys the taste of fine and also values the cultural and historical aspects </a:t>
          </a:r>
          <a:endParaRPr lang="de-DE" sz="1800" dirty="0">
            <a:solidFill>
              <a:schemeClr val="tx1"/>
            </a:solidFill>
            <a:latin typeface="+mn-lt"/>
            <a:cs typeface="Arial" panose="020B0604020202020204" pitchFamily="34" charset="0"/>
          </a:endParaRPr>
        </a:p>
      </dgm:t>
    </dgm:pt>
    <dgm:pt modelId="{34BF3499-FD55-441F-AF06-BBB55804704C}" type="parTrans" cxnId="{D13609CC-BF64-4283-B375-996ED0D6E430}">
      <dgm:prSet/>
      <dgm:spPr/>
      <dgm:t>
        <a:bodyPr/>
        <a:lstStyle/>
        <a:p>
          <a:endParaRPr lang="de-DE" sz="2400">
            <a:latin typeface="+mn-lt"/>
          </a:endParaRPr>
        </a:p>
      </dgm:t>
    </dgm:pt>
    <dgm:pt modelId="{95A280FD-9DD1-42AB-82EC-4058973521FC}" type="sibTrans" cxnId="{D13609CC-BF64-4283-B375-996ED0D6E430}">
      <dgm:prSet/>
      <dgm:spPr/>
      <dgm:t>
        <a:bodyPr/>
        <a:lstStyle/>
        <a:p>
          <a:endParaRPr lang="de-DE" sz="2400">
            <a:latin typeface="+mn-lt"/>
          </a:endParaRPr>
        </a:p>
      </dgm:t>
    </dgm:pt>
    <dgm:pt modelId="{11880C8A-DE3B-4D4A-BB2A-56AB99C538BE}">
      <dgm:prSet phldrT="[Text]" custT="1"/>
      <dgm:spPr/>
      <dgm:t>
        <a:bodyPr/>
        <a:lstStyle/>
        <a:p>
          <a:pPr algn="ctr"/>
          <a:r>
            <a:rPr lang="en-US" sz="1800" b="0" i="0" dirty="0">
              <a:solidFill>
                <a:schemeClr val="tx1"/>
              </a:solidFill>
            </a:rPr>
            <a:t>Individuals who actively seek to expand their knowledge of wine, appreciate the craftsmanship of winemaking,</a:t>
          </a:r>
          <a:endParaRPr lang="de-DE" sz="1800" b="0" dirty="0">
            <a:solidFill>
              <a:schemeClr val="tx1"/>
            </a:solidFill>
            <a:latin typeface="+mn-lt"/>
            <a:cs typeface="Arial" panose="020B0604020202020204" pitchFamily="34" charset="0"/>
          </a:endParaRPr>
        </a:p>
      </dgm:t>
    </dgm:pt>
    <dgm:pt modelId="{ED62723E-6919-451D-A1CC-9607B26064A4}" type="parTrans" cxnId="{1E291445-3153-461C-AB66-06E1B7809C99}">
      <dgm:prSet/>
      <dgm:spPr/>
      <dgm:t>
        <a:bodyPr/>
        <a:lstStyle/>
        <a:p>
          <a:endParaRPr lang="de-DE" sz="2400">
            <a:latin typeface="+mn-lt"/>
          </a:endParaRPr>
        </a:p>
      </dgm:t>
    </dgm:pt>
    <dgm:pt modelId="{31871C92-E695-4083-AA22-764C465EC697}" type="sibTrans" cxnId="{1E291445-3153-461C-AB66-06E1B7809C99}">
      <dgm:prSet/>
      <dgm:spPr/>
      <dgm:t>
        <a:bodyPr/>
        <a:lstStyle/>
        <a:p>
          <a:endParaRPr lang="de-DE" sz="2400">
            <a:latin typeface="+mn-lt"/>
          </a:endParaRPr>
        </a:p>
      </dgm:t>
    </dgm:pt>
    <dgm:pt modelId="{D8783527-D5E7-4F04-B0F3-E1AEFA6F2585}" type="pres">
      <dgm:prSet presAssocID="{68C08995-0A06-4692-A667-D87FC34CAEDF}" presName="Name0" presStyleCnt="0">
        <dgm:presLayoutVars>
          <dgm:dir/>
          <dgm:animLvl val="lvl"/>
          <dgm:resizeHandles val="exact"/>
        </dgm:presLayoutVars>
      </dgm:prSet>
      <dgm:spPr/>
    </dgm:pt>
    <dgm:pt modelId="{0AC996AF-C876-4ABA-893C-DD32AC8BC5F9}" type="pres">
      <dgm:prSet presAssocID="{1B77F4E2-4054-44C5-8439-BAAC1D809E85}" presName="Name8" presStyleCnt="0"/>
      <dgm:spPr/>
    </dgm:pt>
    <dgm:pt modelId="{7C2B6F5A-5F5A-42A7-BB03-8526EC8ECB0E}" type="pres">
      <dgm:prSet presAssocID="{1B77F4E2-4054-44C5-8439-BAAC1D809E85}" presName="level" presStyleLbl="node1" presStyleIdx="0" presStyleCnt="4" custLinFactNeighborX="-63949" custLinFactNeighborY="3106">
        <dgm:presLayoutVars>
          <dgm:chMax val="1"/>
          <dgm:bulletEnabled val="1"/>
        </dgm:presLayoutVars>
      </dgm:prSet>
      <dgm:spPr/>
    </dgm:pt>
    <dgm:pt modelId="{60E5429C-6DFB-41DC-A7D6-2B3DF2243655}" type="pres">
      <dgm:prSet presAssocID="{1B77F4E2-4054-44C5-8439-BAAC1D809E85}" presName="levelTx" presStyleLbl="revTx" presStyleIdx="0" presStyleCnt="0">
        <dgm:presLayoutVars>
          <dgm:chMax val="1"/>
          <dgm:bulletEnabled val="1"/>
        </dgm:presLayoutVars>
      </dgm:prSet>
      <dgm:spPr/>
    </dgm:pt>
    <dgm:pt modelId="{CFBD61D2-733F-48B8-B975-93303805372D}" type="pres">
      <dgm:prSet presAssocID="{11880C8A-DE3B-4D4A-BB2A-56AB99C538BE}" presName="Name8" presStyleCnt="0"/>
      <dgm:spPr/>
    </dgm:pt>
    <dgm:pt modelId="{E7BA9A3F-62F1-4C8A-9110-30A46B9CC3D7}" type="pres">
      <dgm:prSet presAssocID="{11880C8A-DE3B-4D4A-BB2A-56AB99C538BE}" presName="level" presStyleLbl="node1" presStyleIdx="1" presStyleCnt="4">
        <dgm:presLayoutVars>
          <dgm:chMax val="1"/>
          <dgm:bulletEnabled val="1"/>
        </dgm:presLayoutVars>
      </dgm:prSet>
      <dgm:spPr/>
    </dgm:pt>
    <dgm:pt modelId="{C3CAF407-6D4B-4D01-83B9-AA702E086A23}" type="pres">
      <dgm:prSet presAssocID="{11880C8A-DE3B-4D4A-BB2A-56AB99C538BE}" presName="levelTx" presStyleLbl="revTx" presStyleIdx="0" presStyleCnt="0">
        <dgm:presLayoutVars>
          <dgm:chMax val="1"/>
          <dgm:bulletEnabled val="1"/>
        </dgm:presLayoutVars>
      </dgm:prSet>
      <dgm:spPr/>
    </dgm:pt>
    <dgm:pt modelId="{92629B2F-F5EF-490D-9F78-E72B81C8853D}" type="pres">
      <dgm:prSet presAssocID="{89124381-D640-426D-B253-4D1A874C75B4}" presName="Name8" presStyleCnt="0"/>
      <dgm:spPr/>
    </dgm:pt>
    <dgm:pt modelId="{DE969564-BBE0-4263-AB30-F2604A7E43AA}" type="pres">
      <dgm:prSet presAssocID="{89124381-D640-426D-B253-4D1A874C75B4}" presName="level" presStyleLbl="node1" presStyleIdx="2" presStyleCnt="4" custScaleY="162146" custLinFactNeighborX="-160" custLinFactNeighborY="-888">
        <dgm:presLayoutVars>
          <dgm:chMax val="1"/>
          <dgm:bulletEnabled val="1"/>
        </dgm:presLayoutVars>
      </dgm:prSet>
      <dgm:spPr/>
    </dgm:pt>
    <dgm:pt modelId="{F194EA57-6578-4F08-8E05-068A297086B1}" type="pres">
      <dgm:prSet presAssocID="{89124381-D640-426D-B253-4D1A874C75B4}" presName="levelTx" presStyleLbl="revTx" presStyleIdx="0" presStyleCnt="0">
        <dgm:presLayoutVars>
          <dgm:chMax val="1"/>
          <dgm:bulletEnabled val="1"/>
        </dgm:presLayoutVars>
      </dgm:prSet>
      <dgm:spPr/>
    </dgm:pt>
    <dgm:pt modelId="{FB8D457D-B452-4DE6-AF3A-0A701F05EF3B}" type="pres">
      <dgm:prSet presAssocID="{D4302C08-0B0E-4DFF-B831-670196B8A703}" presName="Name8" presStyleCnt="0"/>
      <dgm:spPr/>
    </dgm:pt>
    <dgm:pt modelId="{39C83C79-88BF-48E6-B687-122D3FA17668}" type="pres">
      <dgm:prSet presAssocID="{D4302C08-0B0E-4DFF-B831-670196B8A703}" presName="level" presStyleLbl="node1" presStyleIdx="3" presStyleCnt="4" custScaleY="187455" custLinFactNeighborX="420" custLinFactNeighborY="-831">
        <dgm:presLayoutVars>
          <dgm:chMax val="1"/>
          <dgm:bulletEnabled val="1"/>
        </dgm:presLayoutVars>
      </dgm:prSet>
      <dgm:spPr/>
    </dgm:pt>
    <dgm:pt modelId="{0F60B76B-398B-45B6-9BE6-BDA64C0F093D}" type="pres">
      <dgm:prSet presAssocID="{D4302C08-0B0E-4DFF-B831-670196B8A703}" presName="levelTx" presStyleLbl="revTx" presStyleIdx="0" presStyleCnt="0">
        <dgm:presLayoutVars>
          <dgm:chMax val="1"/>
          <dgm:bulletEnabled val="1"/>
        </dgm:presLayoutVars>
      </dgm:prSet>
      <dgm:spPr/>
    </dgm:pt>
  </dgm:ptLst>
  <dgm:cxnLst>
    <dgm:cxn modelId="{2255E916-F98E-4667-9893-DF40C3CF220E}" srcId="{68C08995-0A06-4692-A667-D87FC34CAEDF}" destId="{89124381-D640-426D-B253-4D1A874C75B4}" srcOrd="2" destOrd="0" parTransId="{E7A18DAA-BC05-4839-9C1F-A64F22600D8C}" sibTransId="{5B0535CC-E61B-420F-921D-62F4C85520B5}"/>
    <dgm:cxn modelId="{E1CDA027-2FC5-485C-A9E7-71C91EADA369}" type="presOf" srcId="{D4302C08-0B0E-4DFF-B831-670196B8A703}" destId="{39C83C79-88BF-48E6-B687-122D3FA17668}" srcOrd="0" destOrd="0" presId="urn:microsoft.com/office/officeart/2005/8/layout/pyramid3"/>
    <dgm:cxn modelId="{281E0A29-E504-4C81-A899-908E7F4EEA0F}" type="presOf" srcId="{11880C8A-DE3B-4D4A-BB2A-56AB99C538BE}" destId="{E7BA9A3F-62F1-4C8A-9110-30A46B9CC3D7}" srcOrd="0" destOrd="0" presId="urn:microsoft.com/office/officeart/2005/8/layout/pyramid3"/>
    <dgm:cxn modelId="{1E291445-3153-461C-AB66-06E1B7809C99}" srcId="{68C08995-0A06-4692-A667-D87FC34CAEDF}" destId="{11880C8A-DE3B-4D4A-BB2A-56AB99C538BE}" srcOrd="1" destOrd="0" parTransId="{ED62723E-6919-451D-A1CC-9607B26064A4}" sibTransId="{31871C92-E695-4083-AA22-764C465EC697}"/>
    <dgm:cxn modelId="{D635FE54-7CFA-4E15-854F-E892B2992BA0}" type="presOf" srcId="{68C08995-0A06-4692-A667-D87FC34CAEDF}" destId="{D8783527-D5E7-4F04-B0F3-E1AEFA6F2585}" srcOrd="0" destOrd="0" presId="urn:microsoft.com/office/officeart/2005/8/layout/pyramid3"/>
    <dgm:cxn modelId="{30C89355-AC82-435F-899A-FEA9229049F9}" type="presOf" srcId="{1B77F4E2-4054-44C5-8439-BAAC1D809E85}" destId="{7C2B6F5A-5F5A-42A7-BB03-8526EC8ECB0E}" srcOrd="0" destOrd="0" presId="urn:microsoft.com/office/officeart/2005/8/layout/pyramid3"/>
    <dgm:cxn modelId="{83CD835A-47D2-4207-9C07-08D1B1A56759}" type="presOf" srcId="{11880C8A-DE3B-4D4A-BB2A-56AB99C538BE}" destId="{C3CAF407-6D4B-4D01-83B9-AA702E086A23}" srcOrd="1" destOrd="0" presId="urn:microsoft.com/office/officeart/2005/8/layout/pyramid3"/>
    <dgm:cxn modelId="{E9160483-7430-4ECC-A008-4E6800B16771}" type="presOf" srcId="{89124381-D640-426D-B253-4D1A874C75B4}" destId="{DE969564-BBE0-4263-AB30-F2604A7E43AA}" srcOrd="0" destOrd="0" presId="urn:microsoft.com/office/officeart/2005/8/layout/pyramid3"/>
    <dgm:cxn modelId="{4F7D53BF-D543-4558-A1B7-E19A8CEC18BA}" type="presOf" srcId="{D4302C08-0B0E-4DFF-B831-670196B8A703}" destId="{0F60B76B-398B-45B6-9BE6-BDA64C0F093D}" srcOrd="1" destOrd="0" presId="urn:microsoft.com/office/officeart/2005/8/layout/pyramid3"/>
    <dgm:cxn modelId="{D13609CC-BF64-4283-B375-996ED0D6E430}" srcId="{68C08995-0A06-4692-A667-D87FC34CAEDF}" destId="{D4302C08-0B0E-4DFF-B831-670196B8A703}" srcOrd="3" destOrd="0" parTransId="{34BF3499-FD55-441F-AF06-BBB55804704C}" sibTransId="{95A280FD-9DD1-42AB-82EC-4058973521FC}"/>
    <dgm:cxn modelId="{9C6E1BE8-C83D-4EEB-8B8F-90E150B777F3}" type="presOf" srcId="{89124381-D640-426D-B253-4D1A874C75B4}" destId="{F194EA57-6578-4F08-8E05-068A297086B1}" srcOrd="1" destOrd="0" presId="urn:microsoft.com/office/officeart/2005/8/layout/pyramid3"/>
    <dgm:cxn modelId="{8EA81DEA-1259-4A69-944F-19F108086882}" type="presOf" srcId="{1B77F4E2-4054-44C5-8439-BAAC1D809E85}" destId="{60E5429C-6DFB-41DC-A7D6-2B3DF2243655}" srcOrd="1" destOrd="0" presId="urn:microsoft.com/office/officeart/2005/8/layout/pyramid3"/>
    <dgm:cxn modelId="{6F7BCFFC-5685-445A-8A80-F7B3A816B052}" srcId="{68C08995-0A06-4692-A667-D87FC34CAEDF}" destId="{1B77F4E2-4054-44C5-8439-BAAC1D809E85}" srcOrd="0" destOrd="0" parTransId="{C067D827-58D6-4BB7-B862-87652879F687}" sibTransId="{DCC0FA10-27F4-428E-A55C-7BFE43B8D6A1}"/>
    <dgm:cxn modelId="{DBAA8404-4E54-4969-B91D-8F7D1040DD6E}" type="presParOf" srcId="{D8783527-D5E7-4F04-B0F3-E1AEFA6F2585}" destId="{0AC996AF-C876-4ABA-893C-DD32AC8BC5F9}" srcOrd="0" destOrd="0" presId="urn:microsoft.com/office/officeart/2005/8/layout/pyramid3"/>
    <dgm:cxn modelId="{3854B5BE-0DC4-4D48-8008-F89CF89E8911}" type="presParOf" srcId="{0AC996AF-C876-4ABA-893C-DD32AC8BC5F9}" destId="{7C2B6F5A-5F5A-42A7-BB03-8526EC8ECB0E}" srcOrd="0" destOrd="0" presId="urn:microsoft.com/office/officeart/2005/8/layout/pyramid3"/>
    <dgm:cxn modelId="{44E893E6-CBC7-414E-8F16-F94094C4A421}" type="presParOf" srcId="{0AC996AF-C876-4ABA-893C-DD32AC8BC5F9}" destId="{60E5429C-6DFB-41DC-A7D6-2B3DF2243655}" srcOrd="1" destOrd="0" presId="urn:microsoft.com/office/officeart/2005/8/layout/pyramid3"/>
    <dgm:cxn modelId="{84885C69-AC1A-47E6-A0B0-9ECFD10C2F52}" type="presParOf" srcId="{D8783527-D5E7-4F04-B0F3-E1AEFA6F2585}" destId="{CFBD61D2-733F-48B8-B975-93303805372D}" srcOrd="1" destOrd="0" presId="urn:microsoft.com/office/officeart/2005/8/layout/pyramid3"/>
    <dgm:cxn modelId="{B3678F8D-922E-4261-BAB1-F11B46F73B15}" type="presParOf" srcId="{CFBD61D2-733F-48B8-B975-93303805372D}" destId="{E7BA9A3F-62F1-4C8A-9110-30A46B9CC3D7}" srcOrd="0" destOrd="0" presId="urn:microsoft.com/office/officeart/2005/8/layout/pyramid3"/>
    <dgm:cxn modelId="{7BBB9564-0FCA-4334-9809-7684E8C0E7CE}" type="presParOf" srcId="{CFBD61D2-733F-48B8-B975-93303805372D}" destId="{C3CAF407-6D4B-4D01-83B9-AA702E086A23}" srcOrd="1" destOrd="0" presId="urn:microsoft.com/office/officeart/2005/8/layout/pyramid3"/>
    <dgm:cxn modelId="{A3185AEB-C7EC-48A5-A4F8-6D52DE0EE1A5}" type="presParOf" srcId="{D8783527-D5E7-4F04-B0F3-E1AEFA6F2585}" destId="{92629B2F-F5EF-490D-9F78-E72B81C8853D}" srcOrd="2" destOrd="0" presId="urn:microsoft.com/office/officeart/2005/8/layout/pyramid3"/>
    <dgm:cxn modelId="{D2717CD7-20BB-4E36-B52E-18572E60197C}" type="presParOf" srcId="{92629B2F-F5EF-490D-9F78-E72B81C8853D}" destId="{DE969564-BBE0-4263-AB30-F2604A7E43AA}" srcOrd="0" destOrd="0" presId="urn:microsoft.com/office/officeart/2005/8/layout/pyramid3"/>
    <dgm:cxn modelId="{EF99442F-B495-4194-BA4E-8703B78992A5}" type="presParOf" srcId="{92629B2F-F5EF-490D-9F78-E72B81C8853D}" destId="{F194EA57-6578-4F08-8E05-068A297086B1}" srcOrd="1" destOrd="0" presId="urn:microsoft.com/office/officeart/2005/8/layout/pyramid3"/>
    <dgm:cxn modelId="{4590EE38-FBD5-4DE9-9358-DDACE2FE9B8B}" type="presParOf" srcId="{D8783527-D5E7-4F04-B0F3-E1AEFA6F2585}" destId="{FB8D457D-B452-4DE6-AF3A-0A701F05EF3B}" srcOrd="3" destOrd="0" presId="urn:microsoft.com/office/officeart/2005/8/layout/pyramid3"/>
    <dgm:cxn modelId="{4CC21C54-3CE1-4F5B-A3C8-F7C113019891}" type="presParOf" srcId="{FB8D457D-B452-4DE6-AF3A-0A701F05EF3B}" destId="{39C83C79-88BF-48E6-B687-122D3FA17668}" srcOrd="0" destOrd="0" presId="urn:microsoft.com/office/officeart/2005/8/layout/pyramid3"/>
    <dgm:cxn modelId="{09E0B98C-A134-4A17-B4F4-B73A958DEBED}" type="presParOf" srcId="{FB8D457D-B452-4DE6-AF3A-0A701F05EF3B}" destId="{0F60B76B-398B-45B6-9BE6-BDA64C0F093D}" srcOrd="1" destOrd="0" presId="urn:microsoft.com/office/officeart/2005/8/layout/pyramid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2AAFC-BEAE-481D-B557-81DE68A237F7}">
      <dsp:nvSpPr>
        <dsp:cNvPr id="0" name=""/>
        <dsp:cNvSpPr/>
      </dsp:nvSpPr>
      <dsp:spPr>
        <a:xfrm>
          <a:off x="1069175" y="0"/>
          <a:ext cx="5481650" cy="5481650"/>
        </a:xfrm>
        <a:prstGeom prst="ellips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IN" sz="2700" kern="1200">
              <a:latin typeface="Calibri" panose="020F0502020204030204"/>
              <a:ea typeface="+mn-ea"/>
              <a:cs typeface="+mn-cs"/>
            </a:rPr>
            <a:t>TAM</a:t>
          </a:r>
          <a:endParaRPr lang="en-IN" sz="2700" kern="1200" dirty="0">
            <a:latin typeface="Calibri" panose="020F0502020204030204"/>
            <a:ea typeface="+mn-ea"/>
            <a:cs typeface="+mn-cs"/>
          </a:endParaRPr>
        </a:p>
      </dsp:txBody>
      <dsp:txXfrm>
        <a:off x="2852081" y="274082"/>
        <a:ext cx="1915836" cy="822247"/>
      </dsp:txXfrm>
    </dsp:sp>
    <dsp:sp modelId="{5783AC22-EAAA-4B02-9505-F9F67BC8F71A}">
      <dsp:nvSpPr>
        <dsp:cNvPr id="0" name=""/>
        <dsp:cNvSpPr/>
      </dsp:nvSpPr>
      <dsp:spPr>
        <a:xfrm>
          <a:off x="1754381" y="1370412"/>
          <a:ext cx="4111237" cy="4111237"/>
        </a:xfrm>
        <a:prstGeom prst="ellips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IN" sz="2700" kern="1200">
              <a:latin typeface="Calibri" panose="020F0502020204030204"/>
              <a:ea typeface="+mn-ea"/>
              <a:cs typeface="+mn-cs"/>
            </a:rPr>
            <a:t>SAM</a:t>
          </a:r>
          <a:endParaRPr lang="en-IN" sz="2700" kern="1200" dirty="0">
            <a:latin typeface="Calibri" panose="020F0502020204030204"/>
            <a:ea typeface="+mn-ea"/>
            <a:cs typeface="+mn-cs"/>
          </a:endParaRPr>
        </a:p>
      </dsp:txBody>
      <dsp:txXfrm>
        <a:off x="2852081" y="1627364"/>
        <a:ext cx="1915836" cy="770857"/>
      </dsp:txXfrm>
    </dsp:sp>
    <dsp:sp modelId="{0927306A-DE0F-4C43-94ED-305F00916AD7}">
      <dsp:nvSpPr>
        <dsp:cNvPr id="0" name=""/>
        <dsp:cNvSpPr/>
      </dsp:nvSpPr>
      <dsp:spPr>
        <a:xfrm>
          <a:off x="2439587" y="2740825"/>
          <a:ext cx="2740825" cy="2740825"/>
        </a:xfrm>
        <a:prstGeom prst="ellips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IN" sz="2700" kern="1200">
              <a:latin typeface="Calibri" panose="020F0502020204030204"/>
              <a:ea typeface="+mn-ea"/>
              <a:cs typeface="+mn-cs"/>
            </a:rPr>
            <a:t>SOM</a:t>
          </a:r>
          <a:endParaRPr lang="en-IN" sz="2700" kern="1200" dirty="0">
            <a:latin typeface="Calibri" panose="020F0502020204030204"/>
            <a:ea typeface="+mn-ea"/>
            <a:cs typeface="+mn-cs"/>
          </a:endParaRPr>
        </a:p>
      </dsp:txBody>
      <dsp:txXfrm>
        <a:off x="2840972" y="3426031"/>
        <a:ext cx="1938055" cy="1370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B6F5A-5F5A-42A7-BB03-8526EC8ECB0E}">
      <dsp:nvSpPr>
        <dsp:cNvPr id="0" name=""/>
        <dsp:cNvSpPr/>
      </dsp:nvSpPr>
      <dsp:spPr>
        <a:xfrm rot="10800000">
          <a:off x="0" y="34179"/>
          <a:ext cx="5665026" cy="1100423"/>
        </a:xfrm>
        <a:prstGeom prst="trapezoid">
          <a:avLst>
            <a:gd name="adj" fmla="val 46834"/>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solidFill>
            </a:rPr>
            <a:t>Target market is comprised of sophisticated and discerning wine enthusiasts who appreciate the finer aspects of wine culture. </a:t>
          </a:r>
          <a:endParaRPr lang="de-DE" sz="1800" kern="1200" dirty="0">
            <a:solidFill>
              <a:schemeClr val="tx1"/>
            </a:solidFill>
            <a:latin typeface="+mn-lt"/>
            <a:cs typeface="Arial" panose="020B0604020202020204" pitchFamily="34" charset="0"/>
          </a:endParaRPr>
        </a:p>
      </dsp:txBody>
      <dsp:txXfrm rot="-10800000">
        <a:off x="991379" y="34179"/>
        <a:ext cx="3682267" cy="1100423"/>
      </dsp:txXfrm>
    </dsp:sp>
    <dsp:sp modelId="{E7BA9A3F-62F1-4C8A-9110-30A46B9CC3D7}">
      <dsp:nvSpPr>
        <dsp:cNvPr id="0" name=""/>
        <dsp:cNvSpPr/>
      </dsp:nvSpPr>
      <dsp:spPr>
        <a:xfrm rot="10800000">
          <a:off x="515376" y="1100423"/>
          <a:ext cx="4634274" cy="1100423"/>
        </a:xfrm>
        <a:prstGeom prst="trapezoid">
          <a:avLst>
            <a:gd name="adj" fmla="val 46834"/>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solidFill>
            </a:rPr>
            <a:t>Individuals who actively seek to expand their knowledge of wine, appreciate the craftsmanship of winemaking,</a:t>
          </a:r>
          <a:endParaRPr lang="de-DE" sz="1800" b="0" kern="1200" dirty="0">
            <a:solidFill>
              <a:schemeClr val="tx1"/>
            </a:solidFill>
            <a:latin typeface="+mn-lt"/>
            <a:cs typeface="Arial" panose="020B0604020202020204" pitchFamily="34" charset="0"/>
          </a:endParaRPr>
        </a:p>
      </dsp:txBody>
      <dsp:txXfrm rot="-10800000">
        <a:off x="1326374" y="1100423"/>
        <a:ext cx="3012278" cy="1100423"/>
      </dsp:txXfrm>
    </dsp:sp>
    <dsp:sp modelId="{DE969564-BBE0-4263-AB30-F2604A7E43AA}">
      <dsp:nvSpPr>
        <dsp:cNvPr id="0" name=""/>
        <dsp:cNvSpPr/>
      </dsp:nvSpPr>
      <dsp:spPr>
        <a:xfrm rot="10800000">
          <a:off x="1024987" y="2191075"/>
          <a:ext cx="3603521" cy="1784292"/>
        </a:xfrm>
        <a:prstGeom prst="trapezoid">
          <a:avLst>
            <a:gd name="adj" fmla="val 46834"/>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solidFill>
            </a:rPr>
            <a:t>Those who attend wine tastings, vineyard tours, and other wine-related events, showcasing an interest</a:t>
          </a:r>
          <a:endParaRPr lang="de-DE" sz="1800" b="0" kern="1200" dirty="0">
            <a:solidFill>
              <a:schemeClr val="tx1"/>
            </a:solidFill>
            <a:latin typeface="+mn-lt"/>
            <a:cs typeface="Arial" panose="020B0604020202020204" pitchFamily="34" charset="0"/>
          </a:endParaRPr>
        </a:p>
      </dsp:txBody>
      <dsp:txXfrm rot="-10800000">
        <a:off x="1655603" y="2191075"/>
        <a:ext cx="2342289" cy="1784292"/>
      </dsp:txXfrm>
    </dsp:sp>
    <dsp:sp modelId="{39C83C79-88BF-48E6-B687-122D3FA17668}">
      <dsp:nvSpPr>
        <dsp:cNvPr id="0" name=""/>
        <dsp:cNvSpPr/>
      </dsp:nvSpPr>
      <dsp:spPr>
        <a:xfrm rot="10800000">
          <a:off x="1874530" y="3975995"/>
          <a:ext cx="1932197" cy="2062799"/>
        </a:xfrm>
        <a:prstGeom prst="trapezoid">
          <a:avLst>
            <a:gd name="adj" fmla="val 5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ct val="35000"/>
            </a:spcAft>
            <a:buNone/>
          </a:pPr>
          <a:r>
            <a:rPr lang="en-US" sz="1800" b="0" i="0" kern="1200" dirty="0">
              <a:solidFill>
                <a:schemeClr val="tx1"/>
              </a:solidFill>
            </a:rPr>
            <a:t>Someone who enjoys the taste of fine and also values the cultural and historical aspects </a:t>
          </a:r>
          <a:endParaRPr lang="de-DE" sz="1800" kern="1200" dirty="0">
            <a:solidFill>
              <a:schemeClr val="tx1"/>
            </a:solidFill>
            <a:latin typeface="+mn-lt"/>
            <a:cs typeface="Arial" panose="020B0604020202020204" pitchFamily="34" charset="0"/>
          </a:endParaRPr>
        </a:p>
      </dsp:txBody>
      <dsp:txXfrm rot="-10800000">
        <a:off x="1874530" y="3975995"/>
        <a:ext cx="1932197" cy="2062799"/>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FBF9E8-1F40-410A-A1CC-60BC60DB98B3}" type="datetimeFigureOut">
              <a:rPr lang="en-IN" smtClean="0"/>
              <a:t>14-12-2023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0FE411-3744-4059-A83F-482351BF9D8B}" type="slidenum">
              <a:rPr lang="en-IN" smtClean="0"/>
              <a:t>‹#›</a:t>
            </a:fld>
            <a:endParaRPr lang="en-IN"/>
          </a:p>
        </p:txBody>
      </p:sp>
    </p:spTree>
    <p:extLst>
      <p:ext uri="{BB962C8B-B14F-4D97-AF65-F5344CB8AC3E}">
        <p14:creationId xmlns:p14="http://schemas.microsoft.com/office/powerpoint/2010/main" val="3792907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Time:</a:t>
            </a:r>
            <a:r>
              <a:rPr lang="en-US" b="1" baseline="0" dirty="0"/>
              <a:t> 7 mins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Get students to brainstorm on the customer persona and VPC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0BEB79-93E1-4BD7-A47D-89BD4B7805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425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Evaluation Criteria</a:t>
            </a:r>
            <a:r>
              <a:rPr lang="en-IN" b="1" baseline="0" dirty="0"/>
              <a:t> for slides 8 and 9</a:t>
            </a:r>
          </a:p>
          <a:p>
            <a:endParaRPr lang="en-IN" b="0" i="1" baseline="0" dirty="0"/>
          </a:p>
          <a:p>
            <a:r>
              <a:rPr lang="en-US" sz="1200" b="0" i="1" u="none" strike="noStrike" kern="1200" dirty="0">
                <a:solidFill>
                  <a:schemeClr val="tx1"/>
                </a:solidFill>
                <a:effectLst/>
                <a:latin typeface="+mn-lt"/>
                <a:ea typeface="+mn-ea"/>
                <a:cs typeface="+mn-cs"/>
              </a:rPr>
              <a:t>Check the following on the correctness</a:t>
            </a:r>
            <a:r>
              <a:rPr lang="en-US" sz="1200" b="0" i="1" u="none" strike="noStrike" kern="1200" baseline="0" dirty="0">
                <a:solidFill>
                  <a:schemeClr val="tx1"/>
                </a:solidFill>
                <a:effectLst/>
                <a:latin typeface="+mn-lt"/>
                <a:ea typeface="+mn-ea"/>
                <a:cs typeface="+mn-cs"/>
              </a:rPr>
              <a:t> of VPC</a:t>
            </a:r>
            <a:r>
              <a:rPr lang="en-US" sz="1200" b="0" i="1" u="none" strike="noStrike" kern="1200" dirty="0">
                <a:solidFill>
                  <a:schemeClr val="tx1"/>
                </a:solidFill>
                <a:effectLst/>
                <a:latin typeface="+mn-lt"/>
                <a:ea typeface="+mn-ea"/>
                <a:cs typeface="+mn-cs"/>
              </a:rPr>
              <a:t>:</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a.  Have you identified the correct pains &amp; gains; pain relievers &amp; gain creators (2 marks)</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b. Have you identified the correct Jobs-to-be-done?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c. Are the pain relievers addressing the customer pains?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d. Have you identified the right value proposition so that the solution makes the customer's life better? (1 mark)</a:t>
            </a:r>
            <a:r>
              <a:rPr lang="en-US" b="0" i="1" dirty="0"/>
              <a:t> </a:t>
            </a:r>
            <a:endParaRPr lang="en-IN" b="0" i="1" dirty="0"/>
          </a:p>
        </p:txBody>
      </p:sp>
      <p:sp>
        <p:nvSpPr>
          <p:cNvPr id="4" name="Slide Number Placeholder 3"/>
          <p:cNvSpPr>
            <a:spLocks noGrp="1"/>
          </p:cNvSpPr>
          <p:nvPr>
            <p:ph type="sldNum" sz="quarter" idx="10"/>
          </p:nvPr>
        </p:nvSpPr>
        <p:spPr/>
        <p:txBody>
          <a:bodyPr/>
          <a:lstStyle/>
          <a:p>
            <a:fld id="{565F787C-D8F9-4047-8CC8-08AC13C2A058}" type="slidenum">
              <a:rPr lang="en-US" smtClean="0"/>
              <a:t>8</a:t>
            </a:fld>
            <a:endParaRPr lang="en-US"/>
          </a:p>
        </p:txBody>
      </p:sp>
    </p:spTree>
    <p:extLst>
      <p:ext uri="{BB962C8B-B14F-4D97-AF65-F5344CB8AC3E}">
        <p14:creationId xmlns:p14="http://schemas.microsoft.com/office/powerpoint/2010/main" val="353826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Evaluation</a:t>
            </a:r>
            <a:r>
              <a:rPr lang="en-US" sz="1200" b="1" i="0" u="none" strike="noStrike" kern="1200" baseline="0">
                <a:solidFill>
                  <a:schemeClr val="tx1"/>
                </a:solidFill>
                <a:effectLst/>
                <a:latin typeface="+mn-lt"/>
                <a:ea typeface="+mn-ea"/>
                <a:cs typeface="+mn-cs"/>
              </a:rPr>
              <a:t> Criteria for slides 12 to 14</a:t>
            </a:r>
            <a:endParaRPr lang="en-US" sz="1200" b="1" i="0" u="none" strike="noStrike" kern="1200">
              <a:solidFill>
                <a:schemeClr val="tx1"/>
              </a:solidFill>
              <a:effectLst/>
              <a:latin typeface="+mn-lt"/>
              <a:ea typeface="+mn-ea"/>
              <a:cs typeface="+mn-cs"/>
            </a:endParaRPr>
          </a:p>
          <a:p>
            <a:endParaRPr lang="en-US" sz="1200" b="1" i="1" u="none" strike="noStrike" kern="1200">
              <a:solidFill>
                <a:schemeClr val="tx1"/>
              </a:solidFill>
              <a:effectLst/>
              <a:latin typeface="+mn-lt"/>
              <a:ea typeface="+mn-ea"/>
              <a:cs typeface="+mn-cs"/>
            </a:endParaRPr>
          </a:p>
          <a:p>
            <a:r>
              <a:rPr lang="en-US" sz="1200" b="0" i="1" u="none" strike="noStrike" kern="1200">
                <a:solidFill>
                  <a:schemeClr val="tx1"/>
                </a:solidFill>
                <a:effectLst/>
                <a:latin typeface="+mn-lt"/>
                <a:ea typeface="+mn-ea"/>
                <a:cs typeface="+mn-cs"/>
              </a:rPr>
              <a:t>Check the following on MVP?</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1. Does it look credible and </a:t>
            </a:r>
            <a:r>
              <a:rPr lang="en-US" sz="1200" b="0" i="1" u="none" strike="noStrike" kern="1200" err="1">
                <a:solidFill>
                  <a:schemeClr val="tx1"/>
                </a:solidFill>
                <a:effectLst/>
                <a:latin typeface="+mn-lt"/>
                <a:ea typeface="+mn-ea"/>
                <a:cs typeface="+mn-cs"/>
              </a:rPr>
              <a:t>showcasable</a:t>
            </a:r>
            <a:r>
              <a:rPr lang="en-US" sz="1200" b="0" i="1" u="none" strike="noStrike" kern="1200">
                <a:solidFill>
                  <a:schemeClr val="tx1"/>
                </a:solidFill>
                <a:effectLst/>
                <a:latin typeface="+mn-lt"/>
                <a:ea typeface="+mn-ea"/>
                <a:cs typeface="+mn-cs"/>
              </a:rPr>
              <a:t>? Add a picture/video of the MVP? (3 marks)</a:t>
            </a:r>
            <a:br>
              <a:rPr lang="en-US" sz="1200" b="0" i="1" u="none" strike="noStrike" kern="1200">
                <a:solidFill>
                  <a:schemeClr val="tx1"/>
                </a:solidFill>
                <a:effectLst/>
                <a:latin typeface="+mn-lt"/>
                <a:ea typeface="+mn-ea"/>
                <a:cs typeface="+mn-cs"/>
              </a:rPr>
            </a:br>
            <a:r>
              <a:rPr lang="en-US" sz="1200" b="0" i="1" u="none" strike="noStrike" kern="1200">
                <a:solidFill>
                  <a:schemeClr val="tx1"/>
                </a:solidFill>
                <a:effectLst/>
                <a:latin typeface="+mn-lt"/>
                <a:ea typeface="+mn-ea"/>
                <a:cs typeface="+mn-cs"/>
              </a:rPr>
              <a:t>2. Have you validated the product benefits and the price with real customers? Add the MVP interview records in a Google drive and add to the PPT. (1 + 1 marks)</a:t>
            </a:r>
            <a:r>
              <a:rPr lang="en-US" i="1"/>
              <a:t> </a:t>
            </a:r>
            <a:endParaRPr lang="en-IN" i="1"/>
          </a:p>
          <a:p>
            <a:endParaRPr lang="en-IN"/>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65F787C-D8F9-4047-8CC8-08AC13C2A058}" type="slidenum">
              <a:rPr lang="en-US" smtClean="0">
                <a:solidFill>
                  <a:prstClr val="black"/>
                </a:solidFill>
                <a:latin typeface="Calibri" panose="020F0502020204030204"/>
              </a:rPr>
              <a:pPr/>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1009316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dirty="0"/>
              <a:t>Evaluation Criteria for</a:t>
            </a:r>
            <a:r>
              <a:rPr lang="en-IN" b="1" i="0" baseline="0" dirty="0"/>
              <a:t> slide 20 to 22</a:t>
            </a:r>
          </a:p>
          <a:p>
            <a:endParaRPr lang="en-IN" baseline="0" dirty="0"/>
          </a:p>
          <a:p>
            <a:r>
              <a:rPr lang="en-US" sz="1200" b="0" i="1" u="none" strike="noStrike" kern="1200" dirty="0">
                <a:solidFill>
                  <a:schemeClr val="tx1"/>
                </a:solidFill>
                <a:effectLst/>
                <a:latin typeface="+mn-lt"/>
                <a:ea typeface="+mn-ea"/>
                <a:cs typeface="+mn-cs"/>
              </a:rPr>
              <a:t>1. Does the venture have a Sales projections sheet with monthly sales targets and customer funnel defined for the next one year? (2 marks)</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2. Does the venture have an active social media presence, such as FB, </a:t>
            </a:r>
            <a:r>
              <a:rPr lang="en-US" sz="1200" b="0" i="1" u="none" strike="noStrike" kern="1200" dirty="0" err="1">
                <a:solidFill>
                  <a:schemeClr val="tx1"/>
                </a:solidFill>
                <a:effectLst/>
                <a:latin typeface="+mn-lt"/>
                <a:ea typeface="+mn-ea"/>
                <a:cs typeface="+mn-cs"/>
              </a:rPr>
              <a:t>Instagram</a:t>
            </a:r>
            <a:r>
              <a:rPr lang="en-US" sz="1200" b="0" i="1" u="none" strike="noStrike" kern="1200" dirty="0">
                <a:solidFill>
                  <a:schemeClr val="tx1"/>
                </a:solidFill>
                <a:effectLst/>
                <a:latin typeface="+mn-lt"/>
                <a:ea typeface="+mn-ea"/>
                <a:cs typeface="+mn-cs"/>
              </a:rPr>
              <a:t>, LinkedIn?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3. Do you have a well-thought out brand name, logo, and a Positioning statement?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4. Have you made an actual sale? (1 mark)</a:t>
            </a:r>
            <a:r>
              <a:rPr lang="en-US" i="1" dirty="0"/>
              <a:t> </a:t>
            </a:r>
            <a:endParaRPr lang="en-IN" i="1" dirty="0"/>
          </a:p>
        </p:txBody>
      </p:sp>
      <p:sp>
        <p:nvSpPr>
          <p:cNvPr id="4" name="Slide Number Placeholder 3"/>
          <p:cNvSpPr>
            <a:spLocks noGrp="1"/>
          </p:cNvSpPr>
          <p:nvPr>
            <p:ph type="sldNum" sz="quarter" idx="10"/>
          </p:nvPr>
        </p:nvSpPr>
        <p:spPr/>
        <p:txBody>
          <a:bodyPr/>
          <a:lstStyle/>
          <a:p>
            <a:fld id="{565F787C-D8F9-4047-8CC8-08AC13C2A058}"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898562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Evaluation Criteria for slide 24</a:t>
            </a:r>
          </a:p>
          <a:p>
            <a:endParaRPr lang="en-IN" i="1" dirty="0"/>
          </a:p>
          <a:p>
            <a:r>
              <a:rPr lang="en-US" sz="1200" b="0" i="1" u="none" strike="noStrike" kern="1200" dirty="0">
                <a:solidFill>
                  <a:schemeClr val="tx1"/>
                </a:solidFill>
                <a:effectLst/>
                <a:latin typeface="+mn-lt"/>
                <a:ea typeface="+mn-ea"/>
                <a:cs typeface="+mn-cs"/>
              </a:rPr>
              <a:t>1. Have you done their Unit Economics and come up with CAC, CLV, ARPU, Net and Gross Profit?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2. Do you have a plan on how to reduce their CAC and churn rate, and increase their CLV, ARPU, and Net Profit Margin? (2 marks)</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3. Is the capital asked for as per the Funding plan in line with the business?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4. How long will it take you to return the investment? (1 mark)</a:t>
            </a:r>
            <a:r>
              <a:rPr lang="en-US" i="1" dirty="0"/>
              <a:t> </a:t>
            </a:r>
            <a:endParaRPr lang="en-IN" i="1" dirty="0"/>
          </a:p>
        </p:txBody>
      </p:sp>
      <p:sp>
        <p:nvSpPr>
          <p:cNvPr id="4" name="Slide Number Placeholder 3"/>
          <p:cNvSpPr>
            <a:spLocks noGrp="1"/>
          </p:cNvSpPr>
          <p:nvPr>
            <p:ph type="sldNum" sz="quarter" idx="10"/>
          </p:nvPr>
        </p:nvSpPr>
        <p:spPr/>
        <p:txBody>
          <a:bodyPr/>
          <a:lstStyle/>
          <a:p>
            <a:fld id="{565F787C-D8F9-4047-8CC8-08AC13C2A058}" type="slidenum">
              <a:rPr lang="en-US" smtClean="0"/>
              <a:t>16</a:t>
            </a:fld>
            <a:endParaRPr lang="en-US"/>
          </a:p>
        </p:txBody>
      </p:sp>
    </p:spTree>
    <p:extLst>
      <p:ext uri="{BB962C8B-B14F-4D97-AF65-F5344CB8AC3E}">
        <p14:creationId xmlns:p14="http://schemas.microsoft.com/office/powerpoint/2010/main" val="4140494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Evaluation Criteria for slide 24</a:t>
            </a:r>
          </a:p>
          <a:p>
            <a:endParaRPr lang="en-IN" i="1" dirty="0"/>
          </a:p>
          <a:p>
            <a:r>
              <a:rPr lang="en-US" sz="1200" b="0" i="1" u="none" strike="noStrike" kern="1200" dirty="0">
                <a:solidFill>
                  <a:schemeClr val="tx1"/>
                </a:solidFill>
                <a:effectLst/>
                <a:latin typeface="+mn-lt"/>
                <a:ea typeface="+mn-ea"/>
                <a:cs typeface="+mn-cs"/>
              </a:rPr>
              <a:t>1. Have you done their Unit Economics and come up with CAC, CLV, ARPU, Net and Gross Profit?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2. Do you have a plan on how to reduce their CAC and churn rate, and increase their CLV, ARPU, and Net Profit Margin? (2 marks)</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3. Is the capital asked for as per the Funding plan in line with the business?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4. How long will it take you to return the investment? (1 mark)</a:t>
            </a:r>
            <a:r>
              <a:rPr lang="en-US" i="1" dirty="0"/>
              <a:t> </a:t>
            </a:r>
            <a:endParaRPr lang="en-IN" i="1" dirty="0"/>
          </a:p>
        </p:txBody>
      </p:sp>
      <p:sp>
        <p:nvSpPr>
          <p:cNvPr id="4" name="Slide Number Placeholder 3"/>
          <p:cNvSpPr>
            <a:spLocks noGrp="1"/>
          </p:cNvSpPr>
          <p:nvPr>
            <p:ph type="sldNum" sz="quarter" idx="10"/>
          </p:nvPr>
        </p:nvSpPr>
        <p:spPr/>
        <p:txBody>
          <a:bodyPr/>
          <a:lstStyle/>
          <a:p>
            <a:fld id="{565F787C-D8F9-4047-8CC8-08AC13C2A058}" type="slidenum">
              <a:rPr lang="en-US" smtClean="0"/>
              <a:t>17</a:t>
            </a:fld>
            <a:endParaRPr lang="en-US"/>
          </a:p>
        </p:txBody>
      </p:sp>
    </p:spTree>
    <p:extLst>
      <p:ext uri="{BB962C8B-B14F-4D97-AF65-F5344CB8AC3E}">
        <p14:creationId xmlns:p14="http://schemas.microsoft.com/office/powerpoint/2010/main" val="2112031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Evaluation Criteria for slide 24</a:t>
            </a:r>
          </a:p>
          <a:p>
            <a:endParaRPr lang="en-IN" i="1" dirty="0"/>
          </a:p>
          <a:p>
            <a:r>
              <a:rPr lang="en-US" sz="1200" b="0" i="1" u="none" strike="noStrike" kern="1200" dirty="0">
                <a:solidFill>
                  <a:schemeClr val="tx1"/>
                </a:solidFill>
                <a:effectLst/>
                <a:latin typeface="+mn-lt"/>
                <a:ea typeface="+mn-ea"/>
                <a:cs typeface="+mn-cs"/>
              </a:rPr>
              <a:t>1. Have you done their Unit Economics and come up with CAC, CLV, ARPU, Net and Gross Profit?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2. Do you have a plan on how to reduce their CAC and churn rate, and increase their CLV, ARPU, and Net Profit Margin? (2 marks)</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3. Is the capital asked for as per the Funding plan in line with the business?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4. How long will it take you to return the investment? (1 mark)</a:t>
            </a:r>
            <a:r>
              <a:rPr lang="en-US" i="1" dirty="0"/>
              <a:t> </a:t>
            </a:r>
            <a:endParaRPr lang="en-IN" i="1" dirty="0"/>
          </a:p>
        </p:txBody>
      </p:sp>
      <p:sp>
        <p:nvSpPr>
          <p:cNvPr id="4" name="Slide Number Placeholder 3"/>
          <p:cNvSpPr>
            <a:spLocks noGrp="1"/>
          </p:cNvSpPr>
          <p:nvPr>
            <p:ph type="sldNum" sz="quarter" idx="10"/>
          </p:nvPr>
        </p:nvSpPr>
        <p:spPr/>
        <p:txBody>
          <a:bodyPr/>
          <a:lstStyle/>
          <a:p>
            <a:fld id="{565F787C-D8F9-4047-8CC8-08AC13C2A058}" type="slidenum">
              <a:rPr lang="en-US" smtClean="0"/>
              <a:t>18</a:t>
            </a:fld>
            <a:endParaRPr lang="en-US"/>
          </a:p>
        </p:txBody>
      </p:sp>
    </p:spTree>
    <p:extLst>
      <p:ext uri="{BB962C8B-B14F-4D97-AF65-F5344CB8AC3E}">
        <p14:creationId xmlns:p14="http://schemas.microsoft.com/office/powerpoint/2010/main" val="274041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Evaluation Criteria</a:t>
            </a:r>
            <a:r>
              <a:rPr lang="en-IN" b="1" baseline="0" dirty="0"/>
              <a:t> for slide 19</a:t>
            </a:r>
          </a:p>
          <a:p>
            <a:endParaRPr lang="en-IN" i="1" baseline="0" dirty="0"/>
          </a:p>
          <a:p>
            <a:r>
              <a:rPr lang="en-US" sz="1200" b="0" i="1" u="none" strike="noStrike" kern="1200" dirty="0">
                <a:solidFill>
                  <a:schemeClr val="tx1"/>
                </a:solidFill>
                <a:effectLst/>
                <a:latin typeface="+mn-lt"/>
                <a:ea typeface="+mn-ea"/>
                <a:cs typeface="+mn-cs"/>
              </a:rPr>
              <a:t>1. Have you identified how much fund you need to reach the next level for the venture?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2. Have you </a:t>
            </a:r>
            <a:r>
              <a:rPr lang="en-US" sz="1200" b="0" i="1" u="none" strike="noStrike" kern="1200" dirty="0" err="1">
                <a:solidFill>
                  <a:schemeClr val="tx1"/>
                </a:solidFill>
                <a:effectLst/>
                <a:latin typeface="+mn-lt"/>
                <a:ea typeface="+mn-ea"/>
                <a:cs typeface="+mn-cs"/>
              </a:rPr>
              <a:t>bootsrapped</a:t>
            </a:r>
            <a:r>
              <a:rPr lang="en-US" sz="1200" b="0" i="1" u="none" strike="noStrike" kern="1200" dirty="0">
                <a:solidFill>
                  <a:schemeClr val="tx1"/>
                </a:solidFill>
                <a:effectLst/>
                <a:latin typeface="+mn-lt"/>
                <a:ea typeface="+mn-ea"/>
                <a:cs typeface="+mn-cs"/>
              </a:rPr>
              <a:t> any money till now? How much can they bootstrap?(1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3. Do you</a:t>
            </a:r>
            <a:r>
              <a:rPr lang="en-US" sz="1200" b="0" i="1" u="none" strike="noStrike" kern="1200" baseline="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need external funding? Why or why not? (1 mark)</a:t>
            </a:r>
            <a:br>
              <a:rPr lang="en-US" sz="1200" b="0" i="1"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4. Can you explain clearly how you will utilize the money tomorrow if they get the funding today? (2 marks)</a:t>
            </a:r>
            <a:r>
              <a:rPr lang="en-US" i="1" dirty="0"/>
              <a:t> </a:t>
            </a:r>
            <a:endParaRPr lang="en-IN" i="1" dirty="0"/>
          </a:p>
        </p:txBody>
      </p:sp>
      <p:sp>
        <p:nvSpPr>
          <p:cNvPr id="4" name="Slide Number Placeholder 3"/>
          <p:cNvSpPr>
            <a:spLocks noGrp="1"/>
          </p:cNvSpPr>
          <p:nvPr>
            <p:ph type="sldNum" sz="quarter" idx="10"/>
          </p:nvPr>
        </p:nvSpPr>
        <p:spPr/>
        <p:txBody>
          <a:bodyPr/>
          <a:lstStyle/>
          <a:p>
            <a:fld id="{565F787C-D8F9-4047-8CC8-08AC13C2A058}" type="slidenum">
              <a:rPr lang="en-US" smtClean="0"/>
              <a:t>21</a:t>
            </a:fld>
            <a:endParaRPr lang="en-US"/>
          </a:p>
        </p:txBody>
      </p:sp>
    </p:spTree>
    <p:extLst>
      <p:ext uri="{BB962C8B-B14F-4D97-AF65-F5344CB8AC3E}">
        <p14:creationId xmlns:p14="http://schemas.microsoft.com/office/powerpoint/2010/main" val="1959366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IN"/>
          </a:p>
        </p:txBody>
      </p:sp>
      <p:sp>
        <p:nvSpPr>
          <p:cNvPr id="5" name="Slide Number Placeholder 4"/>
          <p:cNvSpPr>
            <a:spLocks noGrp="1"/>
          </p:cNvSpPr>
          <p:nvPr>
            <p:ph type="sldNum" sz="quarter" idx="12"/>
          </p:nvPr>
        </p:nvSpPr>
        <p:spPr/>
        <p:txBody>
          <a:bodyPr/>
          <a:lstStyle/>
          <a:p>
            <a:pPr marL="39064">
              <a:spcBef>
                <a:spcPts val="113"/>
              </a:spcBef>
            </a:pPr>
            <a:fld id="{81D60167-4931-47E6-BA6A-407CBD079E47}" type="slidenum">
              <a:rPr lang="en-IN" smtClean="0"/>
              <a:pPr marL="39064">
                <a:spcBef>
                  <a:spcPts val="113"/>
                </a:spcBef>
              </a:pPr>
              <a:t>‹#›</a:t>
            </a:fld>
            <a:endParaRPr lang="en-IN" dirty="0"/>
          </a:p>
        </p:txBody>
      </p:sp>
      <p:sp>
        <p:nvSpPr>
          <p:cNvPr id="10" name="Title 1"/>
          <p:cNvSpPr>
            <a:spLocks noGrp="1"/>
          </p:cNvSpPr>
          <p:nvPr>
            <p:ph type="title"/>
          </p:nvPr>
        </p:nvSpPr>
        <p:spPr>
          <a:xfrm>
            <a:off x="716945" y="476343"/>
            <a:ext cx="15304106" cy="729948"/>
          </a:xfrm>
        </p:spPr>
        <p:txBody>
          <a:bodyPr>
            <a:noAutofit/>
          </a:bodyPr>
          <a:lstStyle>
            <a:lvl1pPr algn="l">
              <a:defRPr sz="3600">
                <a:solidFill>
                  <a:srgbClr val="C00000"/>
                </a:solidFill>
              </a:defRPr>
            </a:lvl1pPr>
          </a:lstStyle>
          <a:p>
            <a:r>
              <a:rPr lang="en-US" dirty="0"/>
              <a:t>Click to edit Master title style</a:t>
            </a:r>
            <a:endParaRPr lang="id-ID" dirty="0"/>
          </a:p>
        </p:txBody>
      </p:sp>
      <p:sp>
        <p:nvSpPr>
          <p:cNvPr id="11" name="Subtitle 2"/>
          <p:cNvSpPr>
            <a:spLocks noGrp="1"/>
          </p:cNvSpPr>
          <p:nvPr>
            <p:ph type="subTitle" idx="1"/>
          </p:nvPr>
        </p:nvSpPr>
        <p:spPr>
          <a:xfrm>
            <a:off x="716946" y="1293188"/>
            <a:ext cx="15304107" cy="345113"/>
          </a:xfrm>
        </p:spPr>
        <p:txBody>
          <a:bodyPr>
            <a:noAutofit/>
          </a:bodyPr>
          <a:lstStyle>
            <a:lvl1pPr marL="0" indent="0" algn="l">
              <a:buNone/>
              <a:defRPr sz="1800">
                <a:solidFill>
                  <a:schemeClr val="tx1">
                    <a:lumMod val="65000"/>
                    <a:lumOff val="35000"/>
                  </a:schemeClr>
                </a:solidFill>
              </a:defRPr>
            </a:lvl1pPr>
            <a:lvl2pPr marL="685612" indent="0" algn="ctr">
              <a:buNone/>
              <a:defRPr sz="3000"/>
            </a:lvl2pPr>
            <a:lvl3pPr marL="1371224" indent="0" algn="ctr">
              <a:buNone/>
              <a:defRPr sz="2700"/>
            </a:lvl3pPr>
            <a:lvl4pPr marL="2056835" indent="0" algn="ctr">
              <a:buNone/>
              <a:defRPr sz="2400"/>
            </a:lvl4pPr>
            <a:lvl5pPr marL="2742447" indent="0" algn="ctr">
              <a:buNone/>
              <a:defRPr sz="2400"/>
            </a:lvl5pPr>
            <a:lvl6pPr marL="3428059" indent="0" algn="ctr">
              <a:buNone/>
              <a:defRPr sz="2400"/>
            </a:lvl6pPr>
            <a:lvl7pPr marL="4113669" indent="0" algn="ctr">
              <a:buNone/>
              <a:defRPr sz="2400"/>
            </a:lvl7pPr>
            <a:lvl8pPr marL="4799281" indent="0" algn="ctr">
              <a:buNone/>
              <a:defRPr sz="2400"/>
            </a:lvl8pPr>
            <a:lvl9pPr marL="5484893" indent="0" algn="ctr">
              <a:buNone/>
              <a:defRPr sz="2400"/>
            </a:lvl9pPr>
          </a:lstStyle>
          <a:p>
            <a:r>
              <a:rPr lang="en-US" dirty="0"/>
              <a:t>Click to edit Master subtitle style</a:t>
            </a:r>
          </a:p>
        </p:txBody>
      </p:sp>
    </p:spTree>
    <p:extLst>
      <p:ext uri="{BB962C8B-B14F-4D97-AF65-F5344CB8AC3E}">
        <p14:creationId xmlns:p14="http://schemas.microsoft.com/office/powerpoint/2010/main" val="1398577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057900" y="9926409"/>
            <a:ext cx="6172200" cy="547687"/>
          </a:xfrm>
        </p:spPr>
        <p:txBody>
          <a:bodyPr/>
          <a:lstStyle>
            <a:lvl1pPr>
              <a:defRPr sz="1500">
                <a:solidFill>
                  <a:schemeClr val="tx1">
                    <a:lumMod val="85000"/>
                    <a:lumOff val="15000"/>
                  </a:schemeClr>
                </a:solidFill>
              </a:defRPr>
            </a:lvl1pPr>
          </a:lstStyle>
          <a:p>
            <a:r>
              <a:rPr lang="en-US">
                <a:solidFill>
                  <a:prstClr val="black">
                    <a:lumMod val="85000"/>
                    <a:lumOff val="15000"/>
                  </a:prstClr>
                </a:solidFill>
              </a:rPr>
              <a:t>© Copyright Wadhwani Foundation</a:t>
            </a:r>
            <a:endParaRPr lang="en-US" dirty="0">
              <a:solidFill>
                <a:prstClr val="black">
                  <a:lumMod val="85000"/>
                  <a:lumOff val="15000"/>
                </a:prstClr>
              </a:solidFill>
            </a:endParaRPr>
          </a:p>
        </p:txBody>
      </p:sp>
      <p:sp>
        <p:nvSpPr>
          <p:cNvPr id="5" name="Slide Number Placeholder 4"/>
          <p:cNvSpPr>
            <a:spLocks noGrp="1"/>
          </p:cNvSpPr>
          <p:nvPr>
            <p:ph type="sldNum" sz="quarter" idx="12"/>
          </p:nvPr>
        </p:nvSpPr>
        <p:spPr>
          <a:xfrm>
            <a:off x="13456258" y="9926410"/>
            <a:ext cx="4114800" cy="547687"/>
          </a:xfrm>
        </p:spPr>
        <p:txBody>
          <a:bodyPr/>
          <a:lstStyle/>
          <a:p>
            <a:fld id="{8632F5CF-2680-48A4-8032-177420087341}" type="slidenum">
              <a:rPr lang="id-ID" smtClean="0">
                <a:solidFill>
                  <a:prstClr val="black">
                    <a:tint val="75000"/>
                  </a:prstClr>
                </a:solidFill>
              </a:rPr>
              <a:pPr/>
              <a:t>‹#›</a:t>
            </a:fld>
            <a:endParaRPr lang="id-ID">
              <a:solidFill>
                <a:prstClr val="black">
                  <a:tint val="75000"/>
                </a:prstClr>
              </a:solidFill>
            </a:endParaRPr>
          </a:p>
        </p:txBody>
      </p:sp>
      <p:sp>
        <p:nvSpPr>
          <p:cNvPr id="10" name="Title 1"/>
          <p:cNvSpPr>
            <a:spLocks noGrp="1"/>
          </p:cNvSpPr>
          <p:nvPr>
            <p:ph type="title"/>
          </p:nvPr>
        </p:nvSpPr>
        <p:spPr>
          <a:xfrm>
            <a:off x="716945" y="476343"/>
            <a:ext cx="15304106" cy="729948"/>
          </a:xfrm>
        </p:spPr>
        <p:txBody>
          <a:bodyPr>
            <a:noAutofit/>
          </a:bodyPr>
          <a:lstStyle>
            <a:lvl1pPr algn="l">
              <a:defRPr sz="3600">
                <a:solidFill>
                  <a:srgbClr val="C00000"/>
                </a:solidFill>
              </a:defRPr>
            </a:lvl1pPr>
          </a:lstStyle>
          <a:p>
            <a:r>
              <a:rPr lang="en-US" dirty="0"/>
              <a:t>Click to edit Master title style</a:t>
            </a:r>
            <a:endParaRPr lang="id-ID" dirty="0"/>
          </a:p>
        </p:txBody>
      </p:sp>
      <p:sp>
        <p:nvSpPr>
          <p:cNvPr id="11" name="Subtitle 2"/>
          <p:cNvSpPr>
            <a:spLocks noGrp="1"/>
          </p:cNvSpPr>
          <p:nvPr>
            <p:ph type="subTitle" idx="1"/>
          </p:nvPr>
        </p:nvSpPr>
        <p:spPr>
          <a:xfrm>
            <a:off x="716945" y="1293187"/>
            <a:ext cx="15304107" cy="345112"/>
          </a:xfrm>
        </p:spPr>
        <p:txBody>
          <a:bodyPr>
            <a:noAutofit/>
          </a:bodyPr>
          <a:lstStyle>
            <a:lvl1pPr marL="0" indent="0" algn="l">
              <a:buNone/>
              <a:defRPr sz="1800">
                <a:solidFill>
                  <a:schemeClr val="tx1">
                    <a:lumMod val="65000"/>
                    <a:lumOff val="35000"/>
                  </a:schemeClr>
                </a:solidFill>
              </a:defRPr>
            </a:lvl1pPr>
            <a:lvl2pPr marL="685636" indent="0" algn="ctr">
              <a:buNone/>
              <a:defRPr sz="3000"/>
            </a:lvl2pPr>
            <a:lvl3pPr marL="1371271" indent="0" algn="ctr">
              <a:buNone/>
              <a:defRPr sz="2700"/>
            </a:lvl3pPr>
            <a:lvl4pPr marL="2056905" indent="0" algn="ctr">
              <a:buNone/>
              <a:defRPr sz="2400"/>
            </a:lvl4pPr>
            <a:lvl5pPr marL="2742540" indent="0" algn="ctr">
              <a:buNone/>
              <a:defRPr sz="2400"/>
            </a:lvl5pPr>
            <a:lvl6pPr marL="3428176" indent="0" algn="ctr">
              <a:buNone/>
              <a:defRPr sz="2400"/>
            </a:lvl6pPr>
            <a:lvl7pPr marL="4113809" indent="0" algn="ctr">
              <a:buNone/>
              <a:defRPr sz="2400"/>
            </a:lvl7pPr>
            <a:lvl8pPr marL="4799445" indent="0" algn="ctr">
              <a:buNone/>
              <a:defRPr sz="2400"/>
            </a:lvl8pPr>
            <a:lvl9pPr marL="5485080" indent="0" algn="ctr">
              <a:buNone/>
              <a:defRPr sz="2400"/>
            </a:lvl9pPr>
          </a:lstStyle>
          <a:p>
            <a:r>
              <a:rPr lang="en-US" dirty="0"/>
              <a:t>Click to edit Master subtitle style</a:t>
            </a:r>
          </a:p>
        </p:txBody>
      </p:sp>
      <p:sp>
        <p:nvSpPr>
          <p:cNvPr id="8" name="Text Placeholder 2"/>
          <p:cNvSpPr>
            <a:spLocks noGrp="1"/>
          </p:cNvSpPr>
          <p:nvPr>
            <p:ph idx="13"/>
          </p:nvPr>
        </p:nvSpPr>
        <p:spPr>
          <a:xfrm>
            <a:off x="716943" y="1924050"/>
            <a:ext cx="16854116" cy="73413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Fifth level</a:t>
            </a:r>
          </a:p>
        </p:txBody>
      </p:sp>
    </p:spTree>
    <p:extLst>
      <p:ext uri="{BB962C8B-B14F-4D97-AF65-F5344CB8AC3E}">
        <p14:creationId xmlns:p14="http://schemas.microsoft.com/office/powerpoint/2010/main" val="742445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16942" y="9534528"/>
            <a:ext cx="4114800" cy="547687"/>
          </a:xfrm>
          <a:prstGeom prst="rect">
            <a:avLst/>
          </a:prstGeom>
        </p:spPr>
        <p:txBody>
          <a:bodyPr/>
          <a:lstStyle/>
          <a:p>
            <a:pPr defTabSz="1371579"/>
            <a:fld id="{14112D9D-64C6-4E47-9018-0DB3950AA54C}" type="datetime1">
              <a:rPr lang="en-US" smtClean="0">
                <a:solidFill>
                  <a:prstClr val="black">
                    <a:tint val="75000"/>
                  </a:prstClr>
                </a:solidFill>
              </a:rPr>
              <a:pPr defTabSz="1371579"/>
              <a:t>12/14/2023</a:t>
            </a:fld>
            <a:endParaRPr lang="id-ID">
              <a:solidFill>
                <a:prstClr val="black">
                  <a:tint val="75000"/>
                </a:prstClr>
              </a:solidFill>
            </a:endParaRPr>
          </a:p>
        </p:txBody>
      </p:sp>
      <p:sp>
        <p:nvSpPr>
          <p:cNvPr id="4" name="Footer Placeholder 3"/>
          <p:cNvSpPr>
            <a:spLocks noGrp="1"/>
          </p:cNvSpPr>
          <p:nvPr>
            <p:ph type="ftr" sz="quarter" idx="11"/>
          </p:nvPr>
        </p:nvSpPr>
        <p:spPr>
          <a:xfrm>
            <a:off x="6057900" y="9534528"/>
            <a:ext cx="6172200" cy="547687"/>
          </a:xfrm>
          <a:prstGeom prst="rect">
            <a:avLst/>
          </a:prstGeom>
        </p:spPr>
        <p:txBody>
          <a:bodyPr/>
          <a:lstStyle/>
          <a:p>
            <a:pPr defTabSz="1371579"/>
            <a:r>
              <a:rPr lang="en-US" sz="2700">
                <a:solidFill>
                  <a:prstClr val="black">
                    <a:tint val="75000"/>
                  </a:prstClr>
                </a:solidFill>
              </a:rPr>
              <a:t>© Copyright Wadhwani Foundation</a:t>
            </a:r>
          </a:p>
        </p:txBody>
      </p:sp>
      <p:sp>
        <p:nvSpPr>
          <p:cNvPr id="5" name="Slide Number Placeholder 4"/>
          <p:cNvSpPr>
            <a:spLocks noGrp="1"/>
          </p:cNvSpPr>
          <p:nvPr>
            <p:ph type="sldNum" sz="quarter" idx="12"/>
          </p:nvPr>
        </p:nvSpPr>
        <p:spPr>
          <a:xfrm>
            <a:off x="13456259" y="9534528"/>
            <a:ext cx="4114800" cy="547687"/>
          </a:xfrm>
          <a:prstGeom prst="rect">
            <a:avLst/>
          </a:prstGeom>
        </p:spPr>
        <p:txBody>
          <a:bodyPr/>
          <a:lstStyle/>
          <a:p>
            <a:pPr defTabSz="1371579"/>
            <a:fld id="{8632F5CF-2680-48A4-8032-177420087341}" type="slidenum">
              <a:rPr lang="id-ID" sz="2700" smtClean="0">
                <a:solidFill>
                  <a:prstClr val="black">
                    <a:tint val="75000"/>
                  </a:prstClr>
                </a:solidFill>
              </a:rPr>
              <a:pPr defTabSz="1371579"/>
              <a:t>‹#›</a:t>
            </a:fld>
            <a:endParaRPr lang="id-ID" sz="2700">
              <a:solidFill>
                <a:prstClr val="black">
                  <a:tint val="75000"/>
                </a:prstClr>
              </a:solidFill>
            </a:endParaRPr>
          </a:p>
        </p:txBody>
      </p:sp>
    </p:spTree>
    <p:extLst>
      <p:ext uri="{BB962C8B-B14F-4D97-AF65-F5344CB8AC3E}">
        <p14:creationId xmlns:p14="http://schemas.microsoft.com/office/powerpoint/2010/main" val="1364172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10972800" y="0"/>
            <a:ext cx="7315200" cy="10287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a:pattFill prst="solidDmnd">
            <a:fgClr>
              <a:schemeClr val="bg1">
                <a:lumMod val="85000"/>
              </a:schemeClr>
            </a:fgClr>
            <a:bgClr>
              <a:schemeClr val="bg1"/>
            </a:bgClr>
          </a:pattFill>
        </p:spPr>
        <p:txBody>
          <a:bodyPr wrap="square" anchor="ctr">
            <a:noAutofit/>
          </a:bodyPr>
          <a:lstStyle>
            <a:lvl1pPr algn="ctr">
              <a:defRPr sz="2400"/>
            </a:lvl1pPr>
          </a:lstStyle>
          <a:p>
            <a:endParaRPr lang="en-US"/>
          </a:p>
        </p:txBody>
      </p:sp>
      <p:sp>
        <p:nvSpPr>
          <p:cNvPr id="10" name="Picture Placeholder 9"/>
          <p:cNvSpPr>
            <a:spLocks noGrp="1"/>
          </p:cNvSpPr>
          <p:nvPr>
            <p:ph type="pic" sz="quarter" idx="12"/>
          </p:nvPr>
        </p:nvSpPr>
        <p:spPr>
          <a:xfrm>
            <a:off x="0" y="6715124"/>
            <a:ext cx="3314700" cy="3571876"/>
          </a:xfrm>
          <a:custGeom>
            <a:avLst/>
            <a:gdLst>
              <a:gd name="connsiteX0" fmla="*/ 0 w 2209800"/>
              <a:gd name="connsiteY0" fmla="*/ 0 h 2381250"/>
              <a:gd name="connsiteX1" fmla="*/ 2209800 w 2209800"/>
              <a:gd name="connsiteY1" fmla="*/ 0 h 2381250"/>
              <a:gd name="connsiteX2" fmla="*/ 2209800 w 2209800"/>
              <a:gd name="connsiteY2" fmla="*/ 2381250 h 2381250"/>
              <a:gd name="connsiteX3" fmla="*/ 0 w 2209800"/>
              <a:gd name="connsiteY3" fmla="*/ 2381250 h 2381250"/>
            </a:gdLst>
            <a:ahLst/>
            <a:cxnLst>
              <a:cxn ang="0">
                <a:pos x="connsiteX0" y="connsiteY0"/>
              </a:cxn>
              <a:cxn ang="0">
                <a:pos x="connsiteX1" y="connsiteY1"/>
              </a:cxn>
              <a:cxn ang="0">
                <a:pos x="connsiteX2" y="connsiteY2"/>
              </a:cxn>
              <a:cxn ang="0">
                <a:pos x="connsiteX3" y="connsiteY3"/>
              </a:cxn>
            </a:cxnLst>
            <a:rect l="l" t="t" r="r" b="b"/>
            <a:pathLst>
              <a:path w="2209800" h="2381250">
                <a:moveTo>
                  <a:pt x="0" y="0"/>
                </a:moveTo>
                <a:lnTo>
                  <a:pt x="2209800" y="0"/>
                </a:lnTo>
                <a:lnTo>
                  <a:pt x="2209800" y="2381250"/>
                </a:lnTo>
                <a:lnTo>
                  <a:pt x="0" y="2381250"/>
                </a:lnTo>
                <a:close/>
              </a:path>
            </a:pathLst>
          </a:custGeom>
          <a:pattFill prst="solidDmnd">
            <a:fgClr>
              <a:schemeClr val="bg1">
                <a:lumMod val="85000"/>
              </a:schemeClr>
            </a:fgClr>
            <a:bgClr>
              <a:schemeClr val="bg1"/>
            </a:bgClr>
          </a:pattFill>
        </p:spPr>
        <p:txBody>
          <a:bodyPr wrap="square" anchor="ctr">
            <a:noAutofit/>
          </a:bodyPr>
          <a:lstStyle>
            <a:lvl1pPr algn="ctr">
              <a:defRPr sz="2400"/>
            </a:lvl1pPr>
          </a:lstStyle>
          <a:p>
            <a:endParaRPr lang="en-US"/>
          </a:p>
        </p:txBody>
      </p:sp>
    </p:spTree>
    <p:extLst>
      <p:ext uri="{BB962C8B-B14F-4D97-AF65-F5344CB8AC3E}">
        <p14:creationId xmlns:p14="http://schemas.microsoft.com/office/powerpoint/2010/main" val="1014372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547691"/>
            <a:ext cx="15773400" cy="652462"/>
          </a:xfrm>
          <a:prstGeom prst="rect">
            <a:avLst/>
          </a:prstGeom>
        </p:spPr>
        <p:txBody>
          <a:bodyPr/>
          <a:lstStyle>
            <a:lvl1pPr>
              <a:defRPr sz="3000" b="1">
                <a:solidFill>
                  <a:srgbClr val="9E0D20"/>
                </a:solidFill>
                <a:latin typeface="Raleway" panose="020B0503030101060003" pitchFamily="34" charset="0"/>
              </a:defRPr>
            </a:lvl1pPr>
          </a:lstStyle>
          <a:p>
            <a:r>
              <a:rPr lang="en-US"/>
              <a:t>CLICK TO EDIT MASTER TITLE STYLE</a:t>
            </a:r>
          </a:p>
        </p:txBody>
      </p:sp>
      <p:grpSp>
        <p:nvGrpSpPr>
          <p:cNvPr id="16" name="Group 15"/>
          <p:cNvGrpSpPr/>
          <p:nvPr userDrawn="1"/>
        </p:nvGrpSpPr>
        <p:grpSpPr>
          <a:xfrm>
            <a:off x="921228" y="9969693"/>
            <a:ext cx="16445552" cy="71646"/>
            <a:chOff x="532000" y="6640224"/>
            <a:chExt cx="9000000" cy="54000"/>
          </a:xfrm>
        </p:grpSpPr>
        <p:sp>
          <p:nvSpPr>
            <p:cNvPr id="11" name="Rectangle 10"/>
            <p:cNvSpPr/>
            <p:nvPr userDrawn="1"/>
          </p:nvSpPr>
          <p:spPr>
            <a:xfrm>
              <a:off x="532000" y="6640224"/>
              <a:ext cx="1800000" cy="54000"/>
            </a:xfrm>
            <a:prstGeom prst="rect">
              <a:avLst/>
            </a:prstGeom>
            <a:solidFill>
              <a:srgbClr val="9E0D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66"/>
              <a:endParaRPr lang="en-IN" sz="2700">
                <a:solidFill>
                  <a:prstClr val="white"/>
                </a:solidFill>
              </a:endParaRPr>
            </a:p>
          </p:txBody>
        </p:sp>
        <p:sp>
          <p:nvSpPr>
            <p:cNvPr id="12" name="Rectangle 11"/>
            <p:cNvSpPr/>
            <p:nvPr userDrawn="1"/>
          </p:nvSpPr>
          <p:spPr>
            <a:xfrm>
              <a:off x="2332000" y="6640224"/>
              <a:ext cx="1800000" cy="54000"/>
            </a:xfrm>
            <a:prstGeom prst="rect">
              <a:avLst/>
            </a:prstGeom>
            <a:solidFill>
              <a:srgbClr val="287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66"/>
              <a:endParaRPr lang="en-IN" sz="2700">
                <a:solidFill>
                  <a:prstClr val="white"/>
                </a:solidFill>
              </a:endParaRPr>
            </a:p>
          </p:txBody>
        </p:sp>
        <p:sp>
          <p:nvSpPr>
            <p:cNvPr id="13" name="Rectangle 12"/>
            <p:cNvSpPr/>
            <p:nvPr userDrawn="1"/>
          </p:nvSpPr>
          <p:spPr>
            <a:xfrm>
              <a:off x="4132000" y="6640224"/>
              <a:ext cx="1800000" cy="54000"/>
            </a:xfrm>
            <a:prstGeom prst="rect">
              <a:avLst/>
            </a:prstGeom>
            <a:solidFill>
              <a:srgbClr val="F68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66"/>
              <a:endParaRPr lang="en-IN" sz="2700">
                <a:solidFill>
                  <a:prstClr val="white"/>
                </a:solidFill>
              </a:endParaRPr>
            </a:p>
          </p:txBody>
        </p:sp>
        <p:sp>
          <p:nvSpPr>
            <p:cNvPr id="14" name="Rectangle 13"/>
            <p:cNvSpPr/>
            <p:nvPr userDrawn="1"/>
          </p:nvSpPr>
          <p:spPr>
            <a:xfrm>
              <a:off x="5932000" y="6640224"/>
              <a:ext cx="1800000" cy="54000"/>
            </a:xfrm>
            <a:prstGeom prst="rect">
              <a:avLst/>
            </a:prstGeom>
            <a:solidFill>
              <a:srgbClr val="1D4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66"/>
              <a:endParaRPr lang="en-IN" sz="2700">
                <a:solidFill>
                  <a:prstClr val="white"/>
                </a:solidFill>
              </a:endParaRPr>
            </a:p>
          </p:txBody>
        </p:sp>
        <p:sp>
          <p:nvSpPr>
            <p:cNvPr id="15" name="Rectangle 14"/>
            <p:cNvSpPr/>
            <p:nvPr userDrawn="1"/>
          </p:nvSpPr>
          <p:spPr>
            <a:xfrm>
              <a:off x="7732000" y="6640224"/>
              <a:ext cx="1800000" cy="54000"/>
            </a:xfrm>
            <a:prstGeom prst="rect">
              <a:avLst/>
            </a:prstGeom>
            <a:solidFill>
              <a:srgbClr val="2ED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66"/>
              <a:endParaRPr lang="en-IN" sz="2700">
                <a:solidFill>
                  <a:prstClr val="white"/>
                </a:solidFill>
              </a:endParaRPr>
            </a:p>
          </p:txBody>
        </p:sp>
      </p:grpSp>
    </p:spTree>
    <p:extLst>
      <p:ext uri="{BB962C8B-B14F-4D97-AF65-F5344CB8AC3E}">
        <p14:creationId xmlns:p14="http://schemas.microsoft.com/office/powerpoint/2010/main" val="20143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6" r:id="rId12"/>
    <p:sldLayoutId id="2147483677" r:id="rId13"/>
    <p:sldLayoutId id="2147483693" r:id="rId14"/>
    <p:sldLayoutId id="2147483696" r:id="rId15"/>
    <p:sldLayoutId id="2147483697"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8.png"/><Relationship Id="rId1" Type="http://schemas.openxmlformats.org/officeDocument/2006/relationships/slideLayout" Target="../slideLayouts/slideLayout16.xml"/><Relationship Id="rId5" Type="http://schemas.openxmlformats.org/officeDocument/2006/relationships/image" Target="../media/image17.tmp"/><Relationship Id="rId4" Type="http://schemas.openxmlformats.org/officeDocument/2006/relationships/image" Target="../media/image16.tmp"/></Relationships>
</file>

<file path=ppt/slides/_rels/slide13.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669" y="0"/>
            <a:ext cx="18310194" cy="10287000"/>
          </a:xfrm>
          <a:prstGeom prst="rect">
            <a:avLst/>
          </a:prstGeom>
        </p:spPr>
      </p:pic>
      <p:grpSp>
        <p:nvGrpSpPr>
          <p:cNvPr id="4" name="Group 4"/>
          <p:cNvGrpSpPr>
            <a:grpSpLocks noChangeAspect="1"/>
          </p:cNvGrpSpPr>
          <p:nvPr/>
        </p:nvGrpSpPr>
        <p:grpSpPr>
          <a:xfrm>
            <a:off x="10228234" y="5024845"/>
            <a:ext cx="495300" cy="495300"/>
            <a:chOff x="0" y="0"/>
            <a:chExt cx="6355080" cy="6355080"/>
          </a:xfrm>
        </p:grpSpPr>
        <p:sp>
          <p:nvSpPr>
            <p:cNvPr id="5" name="Freeform 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12" name="Picture 12"/>
          <p:cNvPicPr>
            <a:picLocks noChangeAspect="1"/>
          </p:cNvPicPr>
          <p:nvPr/>
        </p:nvPicPr>
        <p:blipFill>
          <a:blip r:embed="rId4"/>
          <a:srcRect/>
          <a:stretch>
            <a:fillRect/>
          </a:stretch>
        </p:blipFill>
        <p:spPr>
          <a:xfrm>
            <a:off x="15314576" y="509277"/>
            <a:ext cx="2278599" cy="1131276"/>
          </a:xfrm>
          <a:prstGeom prst="rect">
            <a:avLst/>
          </a:prstGeom>
        </p:spPr>
      </p:pic>
      <p:sp>
        <p:nvSpPr>
          <p:cNvPr id="19" name="TextBox 19"/>
          <p:cNvSpPr txBox="1"/>
          <p:nvPr/>
        </p:nvSpPr>
        <p:spPr>
          <a:xfrm>
            <a:off x="1343156" y="3511470"/>
            <a:ext cx="6928588" cy="2851230"/>
          </a:xfrm>
          <a:prstGeom prst="rect">
            <a:avLst/>
          </a:prstGeom>
        </p:spPr>
        <p:txBody>
          <a:bodyPr lIns="0" tIns="0" rIns="0" bIns="0" rtlCol="0" anchor="t">
            <a:spAutoFit/>
          </a:bodyPr>
          <a:lstStyle/>
          <a:p>
            <a:pPr>
              <a:lnSpc>
                <a:spcPts val="11040"/>
              </a:lnSpc>
            </a:pPr>
            <a:r>
              <a:rPr lang="en-US" sz="12000" dirty="0">
                <a:solidFill>
                  <a:srgbClr val="FFFFFF"/>
                </a:solidFill>
                <a:latin typeface="Antonio Bold"/>
              </a:rPr>
              <a:t>IGNITE</a:t>
            </a:r>
          </a:p>
          <a:p>
            <a:pPr>
              <a:lnSpc>
                <a:spcPts val="11040"/>
              </a:lnSpc>
            </a:pPr>
            <a:r>
              <a:rPr lang="en-US" sz="12000" dirty="0">
                <a:solidFill>
                  <a:srgbClr val="FFFFFF"/>
                </a:solidFill>
                <a:latin typeface="Antonio Bold"/>
              </a:rPr>
              <a:t>Pitch Deck</a:t>
            </a:r>
          </a:p>
        </p:txBody>
      </p:sp>
      <p:sp>
        <p:nvSpPr>
          <p:cNvPr id="7" name="Rectangle 6"/>
          <p:cNvSpPr/>
          <p:nvPr/>
        </p:nvSpPr>
        <p:spPr>
          <a:xfrm>
            <a:off x="1343156" y="6953250"/>
            <a:ext cx="8628034" cy="1371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000" b="1" dirty="0">
                <a:ln w="0"/>
                <a:solidFill>
                  <a:schemeClr val="tx1"/>
                </a:solidFill>
                <a:effectLst>
                  <a:outerShdw blurRad="38100" dist="19050" dir="2700000" algn="tl" rotWithShape="0">
                    <a:schemeClr val="dk1">
                      <a:alpha val="40000"/>
                    </a:schemeClr>
                  </a:outerShdw>
                </a:effectLst>
              </a:rPr>
              <a:t>Milestone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5"/>
          <p:cNvSpPr txBox="1"/>
          <p:nvPr/>
        </p:nvSpPr>
        <p:spPr>
          <a:xfrm>
            <a:off x="738845" y="546240"/>
            <a:ext cx="12338484" cy="1115690"/>
          </a:xfrm>
          <a:prstGeom prst="rect">
            <a:avLst/>
          </a:prstGeom>
        </p:spPr>
        <p:txBody>
          <a:bodyPr wrap="square" lIns="0" tIns="0" rIns="0" bIns="0" rtlCol="0" anchor="t">
            <a:spAutoFit/>
          </a:bodyPr>
          <a:lstStyle/>
          <a:p>
            <a:pPr>
              <a:lnSpc>
                <a:spcPts val="8747"/>
              </a:lnSpc>
            </a:pPr>
            <a:r>
              <a:rPr lang="en-US" sz="6000" b="1" dirty="0"/>
              <a:t>Lean Canvas</a:t>
            </a:r>
          </a:p>
        </p:txBody>
      </p:sp>
      <p:sp>
        <p:nvSpPr>
          <p:cNvPr id="22" name="TextBox 21">
            <a:extLst>
              <a:ext uri="{FF2B5EF4-FFF2-40B4-BE49-F238E27FC236}">
                <a16:creationId xmlns:a16="http://schemas.microsoft.com/office/drawing/2014/main" id="{437D10F2-D825-4F14-8721-CF5105D60893}"/>
              </a:ext>
            </a:extLst>
          </p:cNvPr>
          <p:cNvSpPr txBox="1"/>
          <p:nvPr/>
        </p:nvSpPr>
        <p:spPr>
          <a:xfrm>
            <a:off x="16426366" y="799815"/>
            <a:ext cx="1422954" cy="623248"/>
          </a:xfrm>
          <a:prstGeom prst="rect">
            <a:avLst/>
          </a:prstGeom>
          <a:noFill/>
        </p:spPr>
        <p:txBody>
          <a:bodyPr wrap="square" lIns="68580" tIns="34290" rIns="68580" bIns="34290" rtlCol="0" anchor="t">
            <a:spAutoFit/>
          </a:bodyPr>
          <a:lstStyle/>
          <a:p>
            <a:pPr algn="ctr"/>
            <a:r>
              <a:rPr lang="en-US" b="1" dirty="0"/>
              <a:t>Place your logo here</a:t>
            </a:r>
            <a:endParaRPr lang="en-ZA" b="1" dirty="0"/>
          </a:p>
        </p:txBody>
      </p:sp>
      <p:sp>
        <p:nvSpPr>
          <p:cNvPr id="23" name="Rectangle 22">
            <a:extLst>
              <a:ext uri="{FF2B5EF4-FFF2-40B4-BE49-F238E27FC236}">
                <a16:creationId xmlns:a16="http://schemas.microsoft.com/office/drawing/2014/main" id="{5DE34494-019C-4AF1-907B-33245967C575}"/>
              </a:ext>
            </a:extLst>
          </p:cNvPr>
          <p:cNvSpPr/>
          <p:nvPr/>
        </p:nvSpPr>
        <p:spPr>
          <a:xfrm>
            <a:off x="16230600" y="398995"/>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grpSp>
        <p:nvGrpSpPr>
          <p:cNvPr id="24" name="Group 23">
            <a:extLst>
              <a:ext uri="{FF2B5EF4-FFF2-40B4-BE49-F238E27FC236}">
                <a16:creationId xmlns:a16="http://schemas.microsoft.com/office/drawing/2014/main" id="{2871DA2D-B3CE-4F68-958C-EFD80A045093}"/>
              </a:ext>
            </a:extLst>
          </p:cNvPr>
          <p:cNvGrpSpPr/>
          <p:nvPr/>
        </p:nvGrpSpPr>
        <p:grpSpPr>
          <a:xfrm>
            <a:off x="1557269" y="1636530"/>
            <a:ext cx="13952288" cy="8182928"/>
            <a:chOff x="1057033" y="956344"/>
            <a:chExt cx="9301525" cy="5455285"/>
          </a:xfrm>
          <a:noFill/>
        </p:grpSpPr>
        <p:sp>
          <p:nvSpPr>
            <p:cNvPr id="25" name="Rectangle 24">
              <a:extLst>
                <a:ext uri="{FF2B5EF4-FFF2-40B4-BE49-F238E27FC236}">
                  <a16:creationId xmlns:a16="http://schemas.microsoft.com/office/drawing/2014/main" id="{142DE8B1-BA37-482F-A9F6-BEF943895596}"/>
                </a:ext>
              </a:extLst>
            </p:cNvPr>
            <p:cNvSpPr/>
            <p:nvPr/>
          </p:nvSpPr>
          <p:spPr>
            <a:xfrm>
              <a:off x="1057033" y="956344"/>
              <a:ext cx="1870333" cy="406161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r>
                <a:rPr lang="en-GB" b="1" dirty="0">
                  <a:solidFill>
                    <a:schemeClr val="tx1"/>
                  </a:solidFill>
                </a:rPr>
                <a:t>PROBLEM</a:t>
              </a:r>
            </a:p>
            <a:p>
              <a:r>
                <a:rPr lang="en-GB" sz="1400" dirty="0">
                  <a:solidFill>
                    <a:schemeClr val="tx1"/>
                  </a:solidFill>
                  <a:latin typeface="Verdana" panose="020B0604030504040204" pitchFamily="34" charset="0"/>
                  <a:ea typeface="Verdana" panose="020B0604030504040204" pitchFamily="34" charset="0"/>
                </a:rPr>
                <a:t>Selling good product with good quality and affordable price.</a:t>
              </a: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r>
                <a:rPr lang="en-GB" b="1" dirty="0">
                  <a:solidFill>
                    <a:schemeClr val="tx1"/>
                  </a:solidFill>
                </a:rPr>
                <a:t>EXISTING ALTERNATIVES</a:t>
              </a:r>
            </a:p>
            <a:p>
              <a:pPr algn="l">
                <a:buFont typeface="+mj-lt"/>
                <a:buAutoNum type="arabicPeriod"/>
              </a:pPr>
              <a:r>
                <a:rPr lang="en-IN" sz="1400" i="0" dirty="0">
                  <a:solidFill>
                    <a:schemeClr val="tx1"/>
                  </a:solidFill>
                  <a:effectLst/>
                  <a:latin typeface="Verdana" panose="020B0604030504040204" pitchFamily="34" charset="0"/>
                  <a:ea typeface="Verdana" panose="020B0604030504040204" pitchFamily="34" charset="0"/>
                </a:rPr>
                <a:t>Etsy</a:t>
              </a:r>
            </a:p>
            <a:p>
              <a:pPr algn="l">
                <a:buFont typeface="+mj-lt"/>
                <a:buAutoNum type="arabicPeriod"/>
              </a:pPr>
              <a:r>
                <a:rPr lang="en-IN" sz="1400" i="0" dirty="0">
                  <a:solidFill>
                    <a:schemeClr val="tx1"/>
                  </a:solidFill>
                  <a:effectLst/>
                  <a:latin typeface="Verdana" panose="020B0604030504040204" pitchFamily="34" charset="0"/>
                  <a:ea typeface="Verdana" panose="020B0604030504040204" pitchFamily="34" charset="0"/>
                </a:rPr>
                <a:t>Handmade at Amazon</a:t>
              </a:r>
            </a:p>
            <a:p>
              <a:pPr algn="l">
                <a:buFont typeface="+mj-lt"/>
                <a:buAutoNum type="arabicPeriod"/>
              </a:pPr>
              <a:r>
                <a:rPr lang="en-IN" sz="1400" i="0" dirty="0" err="1">
                  <a:solidFill>
                    <a:schemeClr val="tx1"/>
                  </a:solidFill>
                  <a:effectLst/>
                  <a:latin typeface="Verdana" panose="020B0604030504040204" pitchFamily="34" charset="0"/>
                  <a:ea typeface="Verdana" panose="020B0604030504040204" pitchFamily="34" charset="0"/>
                </a:rPr>
                <a:t>ArtFire</a:t>
              </a:r>
              <a:endParaRPr lang="en-IN" sz="1400" i="0" dirty="0">
                <a:solidFill>
                  <a:schemeClr val="tx1"/>
                </a:solidFill>
                <a:effectLst/>
                <a:latin typeface="Verdana" panose="020B0604030504040204" pitchFamily="34" charset="0"/>
                <a:ea typeface="Verdana" panose="020B0604030504040204" pitchFamily="34" charset="0"/>
              </a:endParaRPr>
            </a:p>
            <a:p>
              <a:pPr algn="l">
                <a:buFont typeface="+mj-lt"/>
                <a:buAutoNum type="arabicPeriod"/>
              </a:pPr>
              <a:r>
                <a:rPr lang="en-IN" sz="1400" i="0" dirty="0">
                  <a:solidFill>
                    <a:schemeClr val="tx1"/>
                  </a:solidFill>
                  <a:effectLst/>
                  <a:latin typeface="Verdana" panose="020B0604030504040204" pitchFamily="34" charset="0"/>
                  <a:ea typeface="Verdana" panose="020B0604030504040204" pitchFamily="34" charset="0"/>
                </a:rPr>
                <a:t>Big Cartel</a:t>
              </a:r>
            </a:p>
            <a:p>
              <a:pPr algn="l">
                <a:buFont typeface="+mj-lt"/>
                <a:buAutoNum type="arabicPeriod"/>
              </a:pPr>
              <a:r>
                <a:rPr lang="en-IN" sz="1400" i="0" dirty="0" err="1">
                  <a:solidFill>
                    <a:schemeClr val="tx1"/>
                  </a:solidFill>
                  <a:effectLst/>
                  <a:latin typeface="Verdana" panose="020B0604030504040204" pitchFamily="34" charset="0"/>
                  <a:ea typeface="Verdana" panose="020B0604030504040204" pitchFamily="34" charset="0"/>
                </a:rPr>
                <a:t>Aftcra</a:t>
              </a:r>
              <a:endParaRPr lang="en-IN" sz="1400" i="0" dirty="0">
                <a:solidFill>
                  <a:schemeClr val="tx1"/>
                </a:solidFill>
                <a:effectLst/>
                <a:latin typeface="Verdana" panose="020B0604030504040204" pitchFamily="34" charset="0"/>
                <a:ea typeface="Verdana" panose="020B0604030504040204" pitchFamily="34" charset="0"/>
              </a:endParaRPr>
            </a:p>
            <a:p>
              <a:pPr algn="l">
                <a:buFont typeface="+mj-lt"/>
                <a:buAutoNum type="arabicPeriod"/>
              </a:pPr>
              <a:r>
                <a:rPr lang="en-IN" sz="1400" i="0" dirty="0" err="1">
                  <a:solidFill>
                    <a:schemeClr val="tx1"/>
                  </a:solidFill>
                  <a:effectLst/>
                  <a:latin typeface="Verdana" panose="020B0604030504040204" pitchFamily="34" charset="0"/>
                  <a:ea typeface="Verdana" panose="020B0604030504040204" pitchFamily="34" charset="0"/>
                </a:rPr>
                <a:t>Zibbet</a:t>
              </a:r>
              <a:endParaRPr lang="en-IN" sz="1400" i="0" dirty="0">
                <a:solidFill>
                  <a:schemeClr val="tx1"/>
                </a:solidFill>
                <a:effectLst/>
                <a:latin typeface="Verdana" panose="020B0604030504040204" pitchFamily="34" charset="0"/>
                <a:ea typeface="Verdana" panose="020B0604030504040204" pitchFamily="34" charset="0"/>
              </a:endParaRPr>
            </a:p>
          </p:txBody>
        </p:sp>
        <p:sp>
          <p:nvSpPr>
            <p:cNvPr id="26" name="Rectangle 25">
              <a:extLst>
                <a:ext uri="{FF2B5EF4-FFF2-40B4-BE49-F238E27FC236}">
                  <a16:creationId xmlns:a16="http://schemas.microsoft.com/office/drawing/2014/main" id="{DA61AF53-C124-49C7-9FFB-00E90C7BD86C}"/>
                </a:ext>
              </a:extLst>
            </p:cNvPr>
            <p:cNvSpPr/>
            <p:nvPr/>
          </p:nvSpPr>
          <p:spPr>
            <a:xfrm>
              <a:off x="3032477" y="2637347"/>
              <a:ext cx="1608198" cy="236883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KEY METRICS</a:t>
              </a:r>
            </a:p>
            <a:p>
              <a:pPr marL="257176" indent="-257176">
                <a:buFont typeface="Arial" panose="020B0604020202020204" pitchFamily="34" charset="0"/>
                <a:buChar char="•"/>
              </a:pPr>
              <a:r>
                <a:rPr lang="en-IN" sz="1400" i="0" dirty="0">
                  <a:solidFill>
                    <a:schemeClr val="tx1"/>
                  </a:solidFill>
                  <a:effectLst/>
                  <a:latin typeface="Verdana" panose="020B0604030504040204" pitchFamily="34" charset="0"/>
                  <a:ea typeface="Verdana" panose="020B0604030504040204" pitchFamily="34" charset="0"/>
                </a:rPr>
                <a:t>Order Volume</a:t>
              </a:r>
            </a:p>
            <a:p>
              <a:pPr marL="257176" indent="-257176">
                <a:buFont typeface="Arial" panose="020B0604020202020204" pitchFamily="34" charset="0"/>
                <a:buChar char="•"/>
              </a:pPr>
              <a:r>
                <a:rPr lang="en-IN" sz="1400" dirty="0">
                  <a:solidFill>
                    <a:schemeClr val="tx1"/>
                  </a:solidFill>
                  <a:latin typeface="Verdana" panose="020B0604030504040204" pitchFamily="34" charset="0"/>
                  <a:ea typeface="Verdana" panose="020B0604030504040204" pitchFamily="34" charset="0"/>
                </a:rPr>
                <a:t>Customer satisfaction</a:t>
              </a:r>
            </a:p>
            <a:p>
              <a:pPr marL="257176" indent="-257176">
                <a:buFont typeface="Arial" panose="020B0604020202020204" pitchFamily="34" charset="0"/>
                <a:buChar char="•"/>
              </a:pPr>
              <a:r>
                <a:rPr lang="en-IN" sz="1400" i="0" dirty="0">
                  <a:solidFill>
                    <a:schemeClr val="tx1"/>
                  </a:solidFill>
                  <a:effectLst/>
                  <a:latin typeface="Verdana" panose="020B0604030504040204" pitchFamily="34" charset="0"/>
                  <a:ea typeface="Verdana" panose="020B0604030504040204" pitchFamily="34" charset="0"/>
                </a:rPr>
                <a:t>Number of Partnered Shops</a:t>
              </a:r>
            </a:p>
            <a:p>
              <a:pPr marL="257176" indent="-257176">
                <a:buFont typeface="Arial" panose="020B0604020202020204" pitchFamily="34" charset="0"/>
                <a:buChar char="•"/>
              </a:pPr>
              <a:endParaRPr lang="en-US" dirty="0">
                <a:solidFill>
                  <a:schemeClr val="tx1"/>
                </a:solidFill>
              </a:endParaRPr>
            </a:p>
            <a:p>
              <a:pPr marL="257176" indent="-257176">
                <a:buFont typeface="Arial" panose="020B0604020202020204" pitchFamily="34" charset="0"/>
                <a:buChar char="•"/>
              </a:pPr>
              <a:endParaRPr lang="en-US" dirty="0">
                <a:solidFill>
                  <a:schemeClr val="tx1"/>
                </a:solidFill>
              </a:endParaRPr>
            </a:p>
            <a:p>
              <a:pPr marL="257176" indent="-257176">
                <a:buFont typeface="Arial" panose="020B0604020202020204" pitchFamily="34" charset="0"/>
                <a:buChar char="•"/>
              </a:pPr>
              <a:endParaRPr lang="en-US" dirty="0">
                <a:solidFill>
                  <a:schemeClr val="tx1"/>
                </a:solidFill>
              </a:endParaRPr>
            </a:p>
            <a:p>
              <a:endParaRPr lang="en-US" dirty="0">
                <a:solidFill>
                  <a:schemeClr val="tx1"/>
                </a:solidFill>
              </a:endParaRPr>
            </a:p>
            <a:p>
              <a:pPr marL="257176" indent="-257176">
                <a:buFont typeface="Arial" panose="020B0604020202020204" pitchFamily="34" charset="0"/>
                <a:buChar char="•"/>
              </a:pPr>
              <a:endParaRPr lang="en-US" dirty="0">
                <a:solidFill>
                  <a:schemeClr val="tx1"/>
                </a:solidFill>
              </a:endParaRPr>
            </a:p>
            <a:p>
              <a:pPr marL="257176" indent="-257176">
                <a:buFont typeface="Arial" panose="020B0604020202020204" pitchFamily="34" charset="0"/>
                <a:buChar char="•"/>
              </a:pPr>
              <a:endParaRPr lang="en-US" dirty="0">
                <a:solidFill>
                  <a:schemeClr val="tx1"/>
                </a:solidFill>
              </a:endParaRPr>
            </a:p>
            <a:p>
              <a:endParaRPr lang="en-ZA" b="1" dirty="0">
                <a:solidFill>
                  <a:schemeClr val="tx1"/>
                </a:solidFill>
              </a:endParaRPr>
            </a:p>
          </p:txBody>
        </p:sp>
        <p:sp>
          <p:nvSpPr>
            <p:cNvPr id="27" name="Rectangle 26">
              <a:extLst>
                <a:ext uri="{FF2B5EF4-FFF2-40B4-BE49-F238E27FC236}">
                  <a16:creationId xmlns:a16="http://schemas.microsoft.com/office/drawing/2014/main" id="{8C3C327D-2A6A-43E6-8F62-9A1FFF479CDC}"/>
                </a:ext>
              </a:extLst>
            </p:cNvPr>
            <p:cNvSpPr/>
            <p:nvPr/>
          </p:nvSpPr>
          <p:spPr>
            <a:xfrm>
              <a:off x="3036352" y="956345"/>
              <a:ext cx="1608198" cy="16106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SOLUTION</a:t>
              </a:r>
            </a:p>
            <a:p>
              <a:r>
                <a:rPr lang="en-US" sz="1400" i="0" dirty="0">
                  <a:solidFill>
                    <a:schemeClr val="tx1"/>
                  </a:solidFill>
                  <a:effectLst/>
                  <a:latin typeface="Verdana" panose="020B0604030504040204" pitchFamily="34" charset="0"/>
                  <a:ea typeface="Verdana" panose="020B0604030504040204" pitchFamily="34" charset="0"/>
                </a:rPr>
                <a:t>Local Shops Hub: Your Neighborhood, Online. Explore, order, and support local businesses easily. A unified platform bringing your community's shops to your fingertips.</a:t>
              </a:r>
              <a:endParaRPr lang="en-US" sz="1400" dirty="0">
                <a:solidFill>
                  <a:schemeClr val="tx1"/>
                </a:solidFill>
                <a:latin typeface="Verdana" panose="020B0604030504040204" pitchFamily="34" charset="0"/>
                <a:ea typeface="Verdana" panose="020B0604030504040204" pitchFamily="34" charset="0"/>
              </a:endParaRPr>
            </a:p>
            <a:p>
              <a:endParaRPr lang="en-ZA" sz="1400" dirty="0">
                <a:solidFill>
                  <a:schemeClr val="tx1"/>
                </a:solidFill>
              </a:endParaRPr>
            </a:p>
          </p:txBody>
        </p:sp>
        <p:sp>
          <p:nvSpPr>
            <p:cNvPr id="28" name="Rectangle 27">
              <a:extLst>
                <a:ext uri="{FF2B5EF4-FFF2-40B4-BE49-F238E27FC236}">
                  <a16:creationId xmlns:a16="http://schemas.microsoft.com/office/drawing/2014/main" id="{EB374BDD-612A-4745-8EB3-8C7D069E8146}"/>
                </a:ext>
              </a:extLst>
            </p:cNvPr>
            <p:cNvSpPr/>
            <p:nvPr/>
          </p:nvSpPr>
          <p:spPr>
            <a:xfrm>
              <a:off x="4752681" y="956344"/>
              <a:ext cx="1835913" cy="406161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UNIQUE VALUE PROPOSITION</a:t>
              </a:r>
            </a:p>
            <a:p>
              <a:r>
                <a:rPr lang="en-US" sz="1400" i="0" dirty="0">
                  <a:solidFill>
                    <a:schemeClr val="tx1"/>
                  </a:solidFill>
                  <a:effectLst/>
                  <a:latin typeface="Verdana" panose="020B0604030504040204" pitchFamily="34" charset="0"/>
                  <a:ea typeface="Verdana" panose="020B0604030504040204" pitchFamily="34" charset="0"/>
                </a:rPr>
                <a:t>"Unleash Local Delights Online: Discover and order from your neighborhood's diverse array of shops at your fingertips, connecting communities through convenience and supporting local businesses with every click</a:t>
              </a:r>
              <a:endParaRPr lang="en-US" sz="1400" dirty="0">
                <a:solidFill>
                  <a:schemeClr val="tx1"/>
                </a:solidFill>
                <a:latin typeface="Verdana" panose="020B0604030504040204" pitchFamily="34" charset="0"/>
                <a:ea typeface="Verdana" panose="020B0604030504040204" pitchFamily="34" charset="0"/>
              </a:endParaRPr>
            </a:p>
            <a:p>
              <a:endParaRPr lang="en-US" dirty="0">
                <a:solidFill>
                  <a:schemeClr val="tx1"/>
                </a:solidFill>
              </a:endParaRPr>
            </a:p>
            <a:p>
              <a:r>
                <a:rPr lang="en-US" b="1" dirty="0">
                  <a:solidFill>
                    <a:schemeClr val="tx1"/>
                  </a:solidFill>
                </a:rPr>
                <a:t>HIGH-LEVEL CONCEPT</a:t>
              </a:r>
            </a:p>
            <a:p>
              <a:r>
                <a:rPr lang="en-US" sz="1400" i="0" dirty="0">
                  <a:solidFill>
                    <a:schemeClr val="tx1"/>
                  </a:solidFill>
                  <a:effectLst/>
                  <a:latin typeface="Verdana" panose="020B0604030504040204" pitchFamily="34" charset="0"/>
                  <a:ea typeface="Verdana" panose="020B0604030504040204" pitchFamily="34" charset="0"/>
                </a:rPr>
                <a:t>Transforming Local Commerce: A unified online platform bringing together the richness of neighborhood shops, providing customers with the ease of ordering from local favorites and empowering small businesses to thrive in the digital era</a:t>
              </a:r>
              <a:endParaRPr lang="en-US" sz="1400" dirty="0">
                <a:solidFill>
                  <a:schemeClr val="tx1"/>
                </a:solidFill>
                <a:latin typeface="Verdana" panose="020B0604030504040204" pitchFamily="34" charset="0"/>
                <a:ea typeface="Verdana" panose="020B0604030504040204" pitchFamily="34" charset="0"/>
              </a:endParaRPr>
            </a:p>
            <a:p>
              <a:endParaRPr lang="en-US" b="1" dirty="0">
                <a:solidFill>
                  <a:schemeClr val="tx1"/>
                </a:solidFill>
              </a:endParaRPr>
            </a:p>
          </p:txBody>
        </p:sp>
        <p:sp>
          <p:nvSpPr>
            <p:cNvPr id="29" name="Rectangle 28">
              <a:extLst>
                <a:ext uri="{FF2B5EF4-FFF2-40B4-BE49-F238E27FC236}">
                  <a16:creationId xmlns:a16="http://schemas.microsoft.com/office/drawing/2014/main" id="{2BA62365-66A4-404F-8375-01904FBE1169}"/>
                </a:ext>
              </a:extLst>
            </p:cNvPr>
            <p:cNvSpPr/>
            <p:nvPr/>
          </p:nvSpPr>
          <p:spPr>
            <a:xfrm>
              <a:off x="6689796" y="956344"/>
              <a:ext cx="1657072" cy="16106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UNFAIR ADVANTAGE</a:t>
              </a:r>
            </a:p>
            <a:p>
              <a:pPr algn="l">
                <a:buFont typeface="+mj-lt"/>
                <a:buAutoNum type="arabicPeriod"/>
              </a:pPr>
              <a:r>
                <a:rPr lang="en-US" sz="1400" i="0" dirty="0">
                  <a:solidFill>
                    <a:schemeClr val="tx1"/>
                  </a:solidFill>
                  <a:effectLst/>
                  <a:latin typeface="Verdana" panose="020B0604030504040204" pitchFamily="34" charset="0"/>
                  <a:ea typeface="Verdana" panose="020B0604030504040204" pitchFamily="34" charset="0"/>
                </a:rPr>
                <a:t>Community Trust Builder</a:t>
              </a:r>
            </a:p>
            <a:p>
              <a:pPr algn="l">
                <a:buFont typeface="+mj-lt"/>
                <a:buAutoNum type="arabicPeriod"/>
              </a:pPr>
              <a:r>
                <a:rPr lang="en-US" sz="1400" i="0" dirty="0">
                  <a:solidFill>
                    <a:schemeClr val="tx1"/>
                  </a:solidFill>
                  <a:effectLst/>
                  <a:latin typeface="Verdana" panose="020B0604030504040204" pitchFamily="34" charset="0"/>
                  <a:ea typeface="Verdana" panose="020B0604030504040204" pitchFamily="34" charset="0"/>
                </a:rPr>
                <a:t>Innovative Supply Chain Integration</a:t>
              </a:r>
            </a:p>
            <a:p>
              <a:pPr algn="l">
                <a:buFont typeface="+mj-lt"/>
                <a:buAutoNum type="arabicPeriod"/>
              </a:pPr>
              <a:r>
                <a:rPr lang="en-US" sz="1400" i="0" dirty="0">
                  <a:solidFill>
                    <a:schemeClr val="tx1"/>
                  </a:solidFill>
                  <a:effectLst/>
                  <a:latin typeface="Verdana" panose="020B0604030504040204" pitchFamily="34" charset="0"/>
                  <a:ea typeface="Verdana" panose="020B0604030504040204" pitchFamily="34" charset="0"/>
                </a:rPr>
                <a:t>Localized Marketing Mastery</a:t>
              </a:r>
              <a:endParaRPr lang="en-US" sz="1400" dirty="0">
                <a:solidFill>
                  <a:schemeClr val="tx1"/>
                </a:solidFill>
                <a:latin typeface="Verdana" panose="020B0604030504040204" pitchFamily="34" charset="0"/>
                <a:ea typeface="Verdana" panose="020B0604030504040204" pitchFamily="34" charset="0"/>
              </a:endParaRPr>
            </a:p>
            <a:p>
              <a:pPr algn="l"/>
              <a:r>
                <a:rPr lang="en-US" sz="1400" dirty="0">
                  <a:solidFill>
                    <a:schemeClr val="tx1"/>
                  </a:solidFill>
                  <a:latin typeface="Verdana" panose="020B0604030504040204" pitchFamily="34" charset="0"/>
                  <a:ea typeface="Verdana" panose="020B0604030504040204" pitchFamily="34" charset="0"/>
                </a:rPr>
                <a:t>4.</a:t>
              </a:r>
              <a:r>
                <a:rPr lang="en-US" sz="1400" i="0" dirty="0">
                  <a:solidFill>
                    <a:schemeClr val="tx1"/>
                  </a:solidFill>
                  <a:effectLst/>
                  <a:latin typeface="Verdana" panose="020B0604030504040204" pitchFamily="34" charset="0"/>
                  <a:ea typeface="Verdana" panose="020B0604030504040204" pitchFamily="34" charset="0"/>
                </a:rPr>
                <a:t>Exclusive Local Inventory</a:t>
              </a:r>
            </a:p>
            <a:p>
              <a:endParaRPr lang="en-ZA" dirty="0">
                <a:solidFill>
                  <a:schemeClr val="tx1"/>
                </a:solidFill>
              </a:endParaRPr>
            </a:p>
          </p:txBody>
        </p:sp>
        <p:sp>
          <p:nvSpPr>
            <p:cNvPr id="30" name="Rectangle 29">
              <a:extLst>
                <a:ext uri="{FF2B5EF4-FFF2-40B4-BE49-F238E27FC236}">
                  <a16:creationId xmlns:a16="http://schemas.microsoft.com/office/drawing/2014/main" id="{F7BC84B1-956D-42A5-8672-FCFD7B07D99A}"/>
                </a:ext>
              </a:extLst>
            </p:cNvPr>
            <p:cNvSpPr/>
            <p:nvPr/>
          </p:nvSpPr>
          <p:spPr>
            <a:xfrm>
              <a:off x="6686843" y="2644352"/>
              <a:ext cx="1657072" cy="237360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solidFill>
                  <a:schemeClr val="tx1"/>
                </a:solidFill>
              </a:endParaRPr>
            </a:p>
            <a:p>
              <a:endParaRPr lang="en-US" b="1" dirty="0">
                <a:solidFill>
                  <a:schemeClr val="tx1"/>
                </a:solidFill>
              </a:endParaRPr>
            </a:p>
            <a:p>
              <a:r>
                <a:rPr lang="en-US" b="1" dirty="0">
                  <a:solidFill>
                    <a:schemeClr val="tx1"/>
                  </a:solidFill>
                </a:rPr>
                <a:t>CHANNELS</a:t>
              </a:r>
            </a:p>
            <a:p>
              <a:endParaRPr lang="en-US" b="1" dirty="0">
                <a:solidFill>
                  <a:schemeClr val="tx1"/>
                </a:solidFill>
              </a:endParaRPr>
            </a:p>
            <a:p>
              <a:r>
                <a:rPr lang="en-US" sz="1400" dirty="0">
                  <a:solidFill>
                    <a:schemeClr val="tx1"/>
                  </a:solidFill>
                  <a:latin typeface="Verdana" panose="020B0604030504040204" pitchFamily="34" charset="0"/>
                  <a:ea typeface="Verdana" panose="020B0604030504040204" pitchFamily="34" charset="0"/>
                </a:rPr>
                <a:t>Haven daily uses products markets and sells its  through a variety of channels, including online listings, print advertising, and word-of-mouth.</a:t>
              </a:r>
            </a:p>
            <a:p>
              <a:endParaRPr lang="en-US" dirty="0">
                <a:solidFill>
                  <a:schemeClr val="tx1"/>
                </a:solidFill>
              </a:endParaRPr>
            </a:p>
            <a:p>
              <a:pPr marL="257176" indent="-257176">
                <a:buFont typeface="Arial" panose="020B0604020202020204" pitchFamily="34" charset="0"/>
                <a:buChar char="•"/>
              </a:pPr>
              <a:endParaRPr lang="en-US" dirty="0">
                <a:solidFill>
                  <a:schemeClr val="tx1"/>
                </a:solidFill>
              </a:endParaRPr>
            </a:p>
            <a:p>
              <a:pPr marL="257176" indent="-257176">
                <a:buFont typeface="Arial" panose="020B0604020202020204" pitchFamily="34" charset="0"/>
                <a:buChar char="•"/>
              </a:pPr>
              <a:endParaRPr lang="en-US" dirty="0">
                <a:solidFill>
                  <a:schemeClr val="tx1"/>
                </a:solidFill>
              </a:endParaRPr>
            </a:p>
            <a:p>
              <a:pPr marL="257176" indent="-257176">
                <a:buFont typeface="Arial" panose="020B0604020202020204" pitchFamily="34" charset="0"/>
                <a:buChar char="•"/>
              </a:pPr>
              <a:endParaRPr lang="en-US" dirty="0">
                <a:solidFill>
                  <a:schemeClr val="tx1"/>
                </a:solidFill>
              </a:endParaRPr>
            </a:p>
            <a:p>
              <a:endParaRPr lang="en-US" dirty="0">
                <a:solidFill>
                  <a:schemeClr val="tx1"/>
                </a:solidFill>
              </a:endParaRPr>
            </a:p>
            <a:p>
              <a:endParaRPr lang="en-ZA" b="1" dirty="0">
                <a:solidFill>
                  <a:schemeClr val="tx1"/>
                </a:solidFill>
              </a:endParaRPr>
            </a:p>
          </p:txBody>
        </p:sp>
        <p:sp>
          <p:nvSpPr>
            <p:cNvPr id="31" name="Rectangle 30">
              <a:extLst>
                <a:ext uri="{FF2B5EF4-FFF2-40B4-BE49-F238E27FC236}">
                  <a16:creationId xmlns:a16="http://schemas.microsoft.com/office/drawing/2014/main" id="{FAC9E9F4-9BD4-4F01-9A69-4B416DF6CD3A}"/>
                </a:ext>
              </a:extLst>
            </p:cNvPr>
            <p:cNvSpPr/>
            <p:nvPr/>
          </p:nvSpPr>
          <p:spPr>
            <a:xfrm>
              <a:off x="5781668" y="5124246"/>
              <a:ext cx="4576890" cy="128738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REVENUE STREAMS</a:t>
              </a:r>
            </a:p>
            <a:p>
              <a:pPr algn="l">
                <a:buFont typeface="+mj-lt"/>
                <a:buAutoNum type="arabicPeriod"/>
              </a:pPr>
              <a:r>
                <a:rPr lang="en-US" sz="1400" i="0" dirty="0">
                  <a:solidFill>
                    <a:schemeClr val="tx1"/>
                  </a:solidFill>
                  <a:effectLst/>
                  <a:latin typeface="Verdana" panose="020B0604030504040204" pitchFamily="34" charset="0"/>
                  <a:ea typeface="Verdana" panose="020B0604030504040204" pitchFamily="34" charset="0"/>
                </a:rPr>
                <a:t>Transaction Fees: Charge a percentage on each sale.</a:t>
              </a:r>
            </a:p>
            <a:p>
              <a:pPr algn="l">
                <a:buFont typeface="+mj-lt"/>
                <a:buAutoNum type="arabicPeriod"/>
              </a:pPr>
              <a:r>
                <a:rPr lang="en-US" sz="1400" i="0" dirty="0">
                  <a:solidFill>
                    <a:schemeClr val="tx1"/>
                  </a:solidFill>
                  <a:effectLst/>
                  <a:latin typeface="Verdana" panose="020B0604030504040204" pitchFamily="34" charset="0"/>
                  <a:ea typeface="Verdana" panose="020B0604030504040204" pitchFamily="34" charset="0"/>
                </a:rPr>
                <a:t>Subscription Models: Premium plans for artisans.</a:t>
              </a:r>
            </a:p>
            <a:p>
              <a:pPr algn="l">
                <a:buFont typeface="+mj-lt"/>
                <a:buAutoNum type="arabicPeriod"/>
              </a:pPr>
              <a:r>
                <a:rPr lang="en-US" sz="1400" i="0" dirty="0">
                  <a:solidFill>
                    <a:schemeClr val="tx1"/>
                  </a:solidFill>
                  <a:effectLst/>
                  <a:latin typeface="Verdana" panose="020B0604030504040204" pitchFamily="34" charset="0"/>
                  <a:ea typeface="Verdana" panose="020B0604030504040204" pitchFamily="34" charset="0"/>
                </a:rPr>
                <a:t>Featured Listings: Fees for prominent product placement.</a:t>
              </a:r>
            </a:p>
            <a:p>
              <a:pPr algn="l">
                <a:buFont typeface="+mj-lt"/>
                <a:buAutoNum type="arabicPeriod"/>
              </a:pPr>
              <a:r>
                <a:rPr lang="en-US" sz="1400" i="0" dirty="0">
                  <a:solidFill>
                    <a:schemeClr val="tx1"/>
                  </a:solidFill>
                  <a:effectLst/>
                  <a:latin typeface="Verdana" panose="020B0604030504040204" pitchFamily="34" charset="0"/>
                  <a:ea typeface="Verdana" panose="020B0604030504040204" pitchFamily="34" charset="0"/>
                </a:rPr>
                <a:t>Affiliate Marketing: Commission for sales via partnerships.</a:t>
              </a:r>
            </a:p>
            <a:p>
              <a:pPr algn="l">
                <a:buFont typeface="+mj-lt"/>
                <a:buAutoNum type="arabicPeriod"/>
              </a:pPr>
              <a:r>
                <a:rPr lang="en-US" sz="1400" i="0" dirty="0">
                  <a:solidFill>
                    <a:schemeClr val="tx1"/>
                  </a:solidFill>
                  <a:effectLst/>
                  <a:latin typeface="Verdana" panose="020B0604030504040204" pitchFamily="34" charset="0"/>
                  <a:ea typeface="Verdana" panose="020B0604030504040204" pitchFamily="34" charset="0"/>
                </a:rPr>
                <a:t>Partnerships: Collaboration fees with local businesses</a:t>
              </a:r>
              <a:r>
                <a:rPr lang="en-US" sz="1800" b="0" i="0" dirty="0">
                  <a:solidFill>
                    <a:srgbClr val="D1D5DB"/>
                  </a:solidFill>
                  <a:effectLst/>
                  <a:latin typeface="Verdana" panose="020B0604030504040204" pitchFamily="34" charset="0"/>
                  <a:ea typeface="Verdana" panose="020B0604030504040204" pitchFamily="34" charset="0"/>
                </a:rPr>
                <a:t>.</a:t>
              </a:r>
            </a:p>
            <a:p>
              <a:endParaRPr lang="en-US" dirty="0">
                <a:solidFill>
                  <a:schemeClr val="tx1"/>
                </a:solidFill>
              </a:endParaRPr>
            </a:p>
          </p:txBody>
        </p:sp>
        <p:sp>
          <p:nvSpPr>
            <p:cNvPr id="32" name="Rectangle 31">
              <a:extLst>
                <a:ext uri="{FF2B5EF4-FFF2-40B4-BE49-F238E27FC236}">
                  <a16:creationId xmlns:a16="http://schemas.microsoft.com/office/drawing/2014/main" id="{009C3843-A5E1-4267-892B-5C21CFF1D0BF}"/>
                </a:ext>
              </a:extLst>
            </p:cNvPr>
            <p:cNvSpPr/>
            <p:nvPr/>
          </p:nvSpPr>
          <p:spPr>
            <a:xfrm>
              <a:off x="8464027" y="956344"/>
              <a:ext cx="1894531" cy="404983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CUSTOMER SEGMENTS</a:t>
              </a:r>
            </a:p>
            <a:p>
              <a:pPr algn="l">
                <a:buFont typeface="+mj-lt"/>
                <a:buAutoNum type="arabicPeriod"/>
              </a:pPr>
              <a:r>
                <a:rPr lang="en-US" sz="1400" i="0" dirty="0">
                  <a:solidFill>
                    <a:schemeClr val="tx1"/>
                  </a:solidFill>
                  <a:effectLst/>
                  <a:latin typeface="Verdana" panose="020B0604030504040204" pitchFamily="34" charset="0"/>
                  <a:ea typeface="Verdana" panose="020B0604030504040204" pitchFamily="34" charset="0"/>
                </a:rPr>
                <a:t>Locals wanting easy access to nearby shops.</a:t>
              </a:r>
            </a:p>
            <a:p>
              <a:pPr algn="l">
                <a:buFont typeface="+mj-lt"/>
                <a:buAutoNum type="arabicPeriod"/>
              </a:pPr>
              <a:r>
                <a:rPr lang="en-US" sz="1400" i="0" dirty="0">
                  <a:solidFill>
                    <a:schemeClr val="tx1"/>
                  </a:solidFill>
                  <a:effectLst/>
                  <a:latin typeface="Verdana" panose="020B0604030504040204" pitchFamily="34" charset="0"/>
                  <a:ea typeface="Verdana" panose="020B0604030504040204" pitchFamily="34" charset="0"/>
                </a:rPr>
                <a:t>Small Businesses aiming to boost their online presence.</a:t>
              </a:r>
            </a:p>
            <a:p>
              <a:pPr algn="l">
                <a:buFont typeface="+mj-lt"/>
                <a:buAutoNum type="arabicPeriod"/>
              </a:pPr>
              <a:r>
                <a:rPr lang="en-US" sz="1400" i="0" dirty="0">
                  <a:solidFill>
                    <a:schemeClr val="tx1"/>
                  </a:solidFill>
                  <a:effectLst/>
                  <a:latin typeface="Verdana" panose="020B0604030504040204" pitchFamily="34" charset="0"/>
                  <a:ea typeface="Verdana" panose="020B0604030504040204" pitchFamily="34" charset="0"/>
                </a:rPr>
                <a:t>Community Supporters passionate about local commerce.</a:t>
              </a:r>
            </a:p>
            <a:p>
              <a:pPr algn="l">
                <a:buFont typeface="+mj-lt"/>
                <a:buAutoNum type="arabicPeriod"/>
              </a:pPr>
              <a:r>
                <a:rPr lang="en-US" sz="1400" i="0" dirty="0">
                  <a:solidFill>
                    <a:schemeClr val="tx1"/>
                  </a:solidFill>
                  <a:effectLst/>
                  <a:latin typeface="Verdana" panose="020B0604030504040204" pitchFamily="34" charset="0"/>
                  <a:ea typeface="Verdana" panose="020B0604030504040204" pitchFamily="34" charset="0"/>
                </a:rPr>
                <a:t>Tech-Savvy Shoppers preferring digital convenience.</a:t>
              </a:r>
            </a:p>
            <a:p>
              <a:endParaRPr lang="en-US" dirty="0">
                <a:solidFill>
                  <a:schemeClr val="tx1"/>
                </a:solidFill>
              </a:endParaRPr>
            </a:p>
            <a:p>
              <a:endParaRPr lang="en-US" dirty="0">
                <a:solidFill>
                  <a:schemeClr val="tx1"/>
                </a:solidFill>
              </a:endParaRPr>
            </a:p>
            <a:p>
              <a:r>
                <a:rPr lang="en-US" b="1" dirty="0">
                  <a:solidFill>
                    <a:schemeClr val="tx1"/>
                  </a:solidFill>
                </a:rPr>
                <a:t>EARLY ADOPTERS </a:t>
              </a:r>
            </a:p>
            <a:p>
              <a:pPr algn="l">
                <a:buFont typeface="+mj-lt"/>
                <a:buAutoNum type="arabicPeriod"/>
              </a:pPr>
              <a:r>
                <a:rPr lang="en-US" sz="1400" i="0" dirty="0">
                  <a:solidFill>
                    <a:schemeClr val="tx1"/>
                  </a:solidFill>
                  <a:effectLst/>
                  <a:latin typeface="Verdana" panose="020B0604030504040204" pitchFamily="34" charset="0"/>
                  <a:ea typeface="Verdana" panose="020B0604030504040204" pitchFamily="34" charset="0"/>
                </a:rPr>
                <a:t>Techy Locals: People into digital solutions for daily tasks.</a:t>
              </a:r>
            </a:p>
            <a:p>
              <a:pPr algn="l">
                <a:buFont typeface="+mj-lt"/>
                <a:buAutoNum type="arabicPeriod"/>
              </a:pPr>
              <a:r>
                <a:rPr lang="en-US" sz="1400" i="0" dirty="0">
                  <a:solidFill>
                    <a:schemeClr val="tx1"/>
                  </a:solidFill>
                  <a:effectLst/>
                  <a:latin typeface="Verdana" panose="020B0604030504040204" pitchFamily="34" charset="0"/>
                  <a:ea typeface="Verdana" panose="020B0604030504040204" pitchFamily="34" charset="0"/>
                </a:rPr>
                <a:t>Local Business Explorers: Small business owners keen on expanding online.</a:t>
              </a:r>
            </a:p>
            <a:p>
              <a:pPr algn="l">
                <a:buFont typeface="+mj-lt"/>
                <a:buAutoNum type="arabicPeriod"/>
              </a:pPr>
              <a:r>
                <a:rPr lang="en-US" sz="1400" i="0" dirty="0">
                  <a:solidFill>
                    <a:schemeClr val="tx1"/>
                  </a:solidFill>
                  <a:effectLst/>
                  <a:latin typeface="Verdana" panose="020B0604030504040204" pitchFamily="34" charset="0"/>
                  <a:ea typeface="Verdana" panose="020B0604030504040204" pitchFamily="34" charset="0"/>
                </a:rPr>
                <a:t>Community Supporters: Folks actively backing local businesses.</a:t>
              </a:r>
            </a:p>
            <a:p>
              <a:pPr algn="l">
                <a:buFont typeface="+mj-lt"/>
                <a:buAutoNum type="arabicPeriod"/>
              </a:pPr>
              <a:r>
                <a:rPr lang="en-US" sz="1400" i="0" dirty="0">
                  <a:solidFill>
                    <a:schemeClr val="tx1"/>
                  </a:solidFill>
                  <a:effectLst/>
                  <a:latin typeface="Verdana" panose="020B0604030504040204" pitchFamily="34" charset="0"/>
                  <a:ea typeface="Verdana" panose="020B0604030504040204" pitchFamily="34" charset="0"/>
                </a:rPr>
                <a:t>Online Shoppers: Tech-savvy consumers who love online convenience.</a:t>
              </a:r>
            </a:p>
            <a:p>
              <a:endParaRPr lang="en-US" b="1" dirty="0">
                <a:solidFill>
                  <a:schemeClr val="tx1"/>
                </a:solidFill>
              </a:endParaRPr>
            </a:p>
          </p:txBody>
        </p:sp>
        <p:sp>
          <p:nvSpPr>
            <p:cNvPr id="33" name="Rectangle 32">
              <a:extLst>
                <a:ext uri="{FF2B5EF4-FFF2-40B4-BE49-F238E27FC236}">
                  <a16:creationId xmlns:a16="http://schemas.microsoft.com/office/drawing/2014/main" id="{B433AFEF-AAB0-4118-9790-7694BAC47BCE}"/>
                </a:ext>
              </a:extLst>
            </p:cNvPr>
            <p:cNvSpPr/>
            <p:nvPr/>
          </p:nvSpPr>
          <p:spPr>
            <a:xfrm>
              <a:off x="1057033" y="5132637"/>
              <a:ext cx="4599726" cy="127899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COST STRUCTURE</a:t>
              </a:r>
            </a:p>
            <a:p>
              <a:endParaRPr lang="en-US" b="1" dirty="0">
                <a:solidFill>
                  <a:schemeClr val="tx1"/>
                </a:solidFill>
              </a:endParaRPr>
            </a:p>
            <a:p>
              <a:pPr algn="l">
                <a:buFont typeface="+mj-lt"/>
                <a:buAutoNum type="arabicPeriod"/>
              </a:pPr>
              <a:r>
                <a:rPr lang="en-US" sz="1400" i="0" dirty="0">
                  <a:solidFill>
                    <a:schemeClr val="tx1"/>
                  </a:solidFill>
                  <a:effectLst/>
                  <a:latin typeface="Verdana" panose="020B0604030504040204" pitchFamily="34" charset="0"/>
                  <a:ea typeface="Verdana" panose="020B0604030504040204" pitchFamily="34" charset="0"/>
                </a:rPr>
                <a:t>Technology: Website development, hosting, maintenance.</a:t>
              </a:r>
            </a:p>
            <a:p>
              <a:pPr algn="l">
                <a:buFont typeface="+mj-lt"/>
                <a:buAutoNum type="arabicPeriod"/>
              </a:pPr>
              <a:r>
                <a:rPr lang="en-US" sz="1400" i="0" dirty="0">
                  <a:solidFill>
                    <a:schemeClr val="tx1"/>
                  </a:solidFill>
                  <a:effectLst/>
                  <a:latin typeface="Verdana" panose="020B0604030504040204" pitchFamily="34" charset="0"/>
                  <a:ea typeface="Verdana" panose="020B0604030504040204" pitchFamily="34" charset="0"/>
                </a:rPr>
                <a:t>Marketing: Digital and offline marketing efforts.</a:t>
              </a:r>
            </a:p>
            <a:p>
              <a:pPr algn="l">
                <a:buFont typeface="+mj-lt"/>
                <a:buAutoNum type="arabicPeriod"/>
              </a:pPr>
              <a:r>
                <a:rPr lang="en-US" sz="1400" i="0" dirty="0">
                  <a:solidFill>
                    <a:schemeClr val="tx1"/>
                  </a:solidFill>
                  <a:effectLst/>
                  <a:latin typeface="Verdana" panose="020B0604030504040204" pitchFamily="34" charset="0"/>
                  <a:ea typeface="Verdana" panose="020B0604030504040204" pitchFamily="34" charset="0"/>
                </a:rPr>
                <a:t>Operations: Customer support, logistics, shipping.</a:t>
              </a:r>
            </a:p>
            <a:p>
              <a:pPr algn="l">
                <a:buFont typeface="+mj-lt"/>
                <a:buAutoNum type="arabicPeriod"/>
              </a:pPr>
              <a:r>
                <a:rPr lang="en-US" sz="1400" i="0" dirty="0">
                  <a:solidFill>
                    <a:schemeClr val="tx1"/>
                  </a:solidFill>
                  <a:effectLst/>
                  <a:latin typeface="Verdana" panose="020B0604030504040204" pitchFamily="34" charset="0"/>
                  <a:ea typeface="Verdana" panose="020B0604030504040204" pitchFamily="34" charset="0"/>
                </a:rPr>
                <a:t>Legal and Compliance: Legal services, insurance.</a:t>
              </a:r>
            </a:p>
            <a:p>
              <a:endParaRPr lang="en-ZA" dirty="0">
                <a:solidFill>
                  <a:schemeClr val="tx1"/>
                </a:solidFill>
              </a:endParaRPr>
            </a:p>
            <a:p>
              <a:endParaRPr lang="en-ZA" dirty="0">
                <a:solidFill>
                  <a:schemeClr val="tx1"/>
                </a:solidFill>
              </a:endParaRPr>
            </a:p>
          </p:txBody>
        </p:sp>
      </p:grpSp>
      <p:pic>
        <p:nvPicPr>
          <p:cNvPr id="4" name="Picture 3">
            <a:extLst>
              <a:ext uri="{FF2B5EF4-FFF2-40B4-BE49-F238E27FC236}">
                <a16:creationId xmlns:a16="http://schemas.microsoft.com/office/drawing/2014/main" id="{CF5B7B40-1C3F-DAC7-E301-BEAAE12D5E78}"/>
              </a:ext>
            </a:extLst>
          </p:cNvPr>
          <p:cNvPicPr>
            <a:picLocks noChangeAspect="1"/>
          </p:cNvPicPr>
          <p:nvPr/>
        </p:nvPicPr>
        <p:blipFill rotWithShape="1">
          <a:blip r:embed="rId2"/>
          <a:srcRect l="5750" t="23032" r="7871" b="25685"/>
          <a:stretch/>
        </p:blipFill>
        <p:spPr>
          <a:xfrm>
            <a:off x="15621000" y="326060"/>
            <a:ext cx="2416264" cy="1434554"/>
          </a:xfrm>
          <a:prstGeom prst="rect">
            <a:avLst/>
          </a:prstGeom>
        </p:spPr>
      </p:pic>
    </p:spTree>
    <p:extLst>
      <p:ext uri="{BB962C8B-B14F-4D97-AF65-F5344CB8AC3E}">
        <p14:creationId xmlns:p14="http://schemas.microsoft.com/office/powerpoint/2010/main" val="328139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5"/>
          <p:cNvSpPr txBox="1"/>
          <p:nvPr/>
        </p:nvSpPr>
        <p:spPr>
          <a:xfrm>
            <a:off x="738845" y="546240"/>
            <a:ext cx="12338484" cy="1115690"/>
          </a:xfrm>
          <a:prstGeom prst="rect">
            <a:avLst/>
          </a:prstGeom>
        </p:spPr>
        <p:txBody>
          <a:bodyPr wrap="square" lIns="0" tIns="0" rIns="0" bIns="0" rtlCol="0" anchor="t">
            <a:spAutoFit/>
          </a:bodyPr>
          <a:lstStyle/>
          <a:p>
            <a:pPr>
              <a:lnSpc>
                <a:spcPts val="8747"/>
              </a:lnSpc>
            </a:pPr>
            <a:r>
              <a:rPr lang="en-US" sz="6000" b="1" dirty="0"/>
              <a:t>Lean Canvas</a:t>
            </a:r>
          </a:p>
        </p:txBody>
      </p:sp>
      <p:sp>
        <p:nvSpPr>
          <p:cNvPr id="14" name="TextBox 13"/>
          <p:cNvSpPr txBox="1"/>
          <p:nvPr/>
        </p:nvSpPr>
        <p:spPr>
          <a:xfrm>
            <a:off x="1143000" y="2088500"/>
            <a:ext cx="6934200" cy="4616648"/>
          </a:xfrm>
          <a:prstGeom prst="rect">
            <a:avLst/>
          </a:prstGeom>
          <a:noFill/>
          <a:ln>
            <a:solidFill>
              <a:schemeClr val="bg2">
                <a:lumMod val="50000"/>
              </a:schemeClr>
            </a:solidFill>
          </a:ln>
        </p:spPr>
        <p:txBody>
          <a:bodyPr wrap="square" rtlCol="0">
            <a:spAutoFit/>
          </a:bodyPr>
          <a:lstStyle/>
          <a:p>
            <a:r>
              <a:rPr lang="en-IN" sz="1400" dirty="0">
                <a:latin typeface="Verdana" panose="020B0604030504040204" pitchFamily="34" charset="0"/>
                <a:ea typeface="Verdana" panose="020B0604030504040204" pitchFamily="34" charset="0"/>
              </a:rPr>
              <a:t>Business Model</a:t>
            </a:r>
          </a:p>
          <a:p>
            <a:endParaRPr lang="en-IN" sz="1400" dirty="0"/>
          </a:p>
          <a:p>
            <a:pPr algn="just"/>
            <a:r>
              <a:rPr lang="en-US" sz="1400" dirty="0">
                <a:latin typeface="Verdana" panose="020B0604030504040204" pitchFamily="34" charset="0"/>
                <a:ea typeface="Verdana" panose="020B0604030504040204" pitchFamily="34" charset="0"/>
              </a:rPr>
              <a:t>Customer Segments: This component identifies the various groups of people or organizations that the business aims to serve. Understanding and targeting specific customer segments allow the company to tailor its products or services to meet the unique needs of each group.</a:t>
            </a:r>
          </a:p>
          <a:p>
            <a:pPr algn="just"/>
            <a:endParaRPr lang="en-US" sz="1400" dirty="0">
              <a:latin typeface="Verdana" panose="020B0604030504040204" pitchFamily="34" charset="0"/>
              <a:ea typeface="Verdana" panose="020B0604030504040204" pitchFamily="34" charset="0"/>
            </a:endParaRPr>
          </a:p>
          <a:p>
            <a:pPr algn="just"/>
            <a:r>
              <a:rPr lang="en-US" sz="1400" dirty="0">
                <a:latin typeface="Verdana" panose="020B0604030504040204" pitchFamily="34" charset="0"/>
                <a:ea typeface="Verdana" panose="020B0604030504040204" pitchFamily="34" charset="0"/>
              </a:rPr>
              <a:t>Value Proposition: The value proposition articulates the distinctive value a product or service provides to its customers. It highlights the problem it solves, the benefits it offers, and why it stands out from the competition.</a:t>
            </a:r>
          </a:p>
          <a:p>
            <a:pPr algn="just"/>
            <a:endParaRPr lang="en-US" sz="1400" dirty="0">
              <a:latin typeface="Verdana" panose="020B0604030504040204" pitchFamily="34" charset="0"/>
              <a:ea typeface="Verdana" panose="020B0604030504040204" pitchFamily="34" charset="0"/>
            </a:endParaRPr>
          </a:p>
          <a:p>
            <a:pPr algn="just"/>
            <a:r>
              <a:rPr lang="en-US" sz="1400" dirty="0">
                <a:latin typeface="Verdana" panose="020B0604030504040204" pitchFamily="34" charset="0"/>
                <a:ea typeface="Verdana" panose="020B0604030504040204" pitchFamily="34" charset="0"/>
              </a:rPr>
              <a:t>Channels: Channels represent the avenues through which a business delivers its value proposition to customers. This component involves the distribution and communication strategies, including sales channels, marketing, and delivery methods.</a:t>
            </a:r>
          </a:p>
          <a:p>
            <a:pPr algn="just"/>
            <a:endParaRPr lang="en-US" sz="1400" dirty="0">
              <a:latin typeface="Verdana" panose="020B0604030504040204" pitchFamily="34" charset="0"/>
              <a:ea typeface="Verdana" panose="020B0604030504040204" pitchFamily="34" charset="0"/>
            </a:endParaRPr>
          </a:p>
          <a:p>
            <a:pPr algn="just"/>
            <a:r>
              <a:rPr lang="en-US" sz="1400" dirty="0">
                <a:latin typeface="Verdana" panose="020B0604030504040204" pitchFamily="34" charset="0"/>
                <a:ea typeface="Verdana" panose="020B0604030504040204" pitchFamily="34" charset="0"/>
              </a:rPr>
              <a:t>Customer Relationships: This component outlines the type of relationship a company establishes with its customers. Whether it's through personal assistance, automated services, or community engagement, understanding and fostering positive customer relationships is crucial for long-term success.</a:t>
            </a:r>
          </a:p>
        </p:txBody>
      </p:sp>
      <p:sp>
        <p:nvSpPr>
          <p:cNvPr id="22" name="TextBox 21">
            <a:extLst>
              <a:ext uri="{FF2B5EF4-FFF2-40B4-BE49-F238E27FC236}">
                <a16:creationId xmlns:a16="http://schemas.microsoft.com/office/drawing/2014/main" id="{437D10F2-D825-4F14-8721-CF5105D60893}"/>
              </a:ext>
            </a:extLst>
          </p:cNvPr>
          <p:cNvSpPr txBox="1"/>
          <p:nvPr/>
        </p:nvSpPr>
        <p:spPr>
          <a:xfrm>
            <a:off x="16426366" y="799815"/>
            <a:ext cx="1422954" cy="623248"/>
          </a:xfrm>
          <a:prstGeom prst="rect">
            <a:avLst/>
          </a:prstGeom>
          <a:noFill/>
        </p:spPr>
        <p:txBody>
          <a:bodyPr wrap="square" lIns="68580" tIns="34290" rIns="68580" bIns="34290" rtlCol="0" anchor="t">
            <a:spAutoFit/>
          </a:bodyPr>
          <a:lstStyle/>
          <a:p>
            <a:pPr algn="ctr"/>
            <a:r>
              <a:rPr lang="en-US" b="1" dirty="0"/>
              <a:t>Place your logo here</a:t>
            </a:r>
            <a:endParaRPr lang="en-ZA" b="1" dirty="0"/>
          </a:p>
        </p:txBody>
      </p:sp>
      <p:sp>
        <p:nvSpPr>
          <p:cNvPr id="23" name="Rectangle 22">
            <a:extLst>
              <a:ext uri="{FF2B5EF4-FFF2-40B4-BE49-F238E27FC236}">
                <a16:creationId xmlns:a16="http://schemas.microsoft.com/office/drawing/2014/main" id="{5DE34494-019C-4AF1-907B-33245967C575}"/>
              </a:ext>
            </a:extLst>
          </p:cNvPr>
          <p:cNvSpPr/>
          <p:nvPr/>
        </p:nvSpPr>
        <p:spPr>
          <a:xfrm>
            <a:off x="16230600" y="398995"/>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pic>
        <p:nvPicPr>
          <p:cNvPr id="2050" name="Picture 2" descr="Business Model Canvas Explanation for Strategic PM's">
            <a:extLst>
              <a:ext uri="{FF2B5EF4-FFF2-40B4-BE49-F238E27FC236}">
                <a16:creationId xmlns:a16="http://schemas.microsoft.com/office/drawing/2014/main" id="{F6B6D1E5-286D-0A7A-AC4B-01029D958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3891" y="2088500"/>
            <a:ext cx="9286875" cy="4581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9D0F86-5CC9-ECAC-9FEB-57A5E769A2FF}"/>
              </a:ext>
            </a:extLst>
          </p:cNvPr>
          <p:cNvSpPr txBox="1"/>
          <p:nvPr/>
        </p:nvSpPr>
        <p:spPr>
          <a:xfrm>
            <a:off x="1143000" y="6751950"/>
            <a:ext cx="16577766" cy="3108543"/>
          </a:xfrm>
          <a:prstGeom prst="rect">
            <a:avLst/>
          </a:prstGeom>
          <a:noFill/>
          <a:ln>
            <a:solidFill>
              <a:schemeClr val="bg2">
                <a:lumMod val="50000"/>
              </a:schemeClr>
            </a:solidFill>
          </a:ln>
        </p:spPr>
        <p:txBody>
          <a:bodyPr wrap="square" rtlCol="0">
            <a:spAutoFit/>
          </a:bodyPr>
          <a:lstStyle/>
          <a:p>
            <a:pPr algn="just"/>
            <a:r>
              <a:rPr lang="en-US" sz="1400" dirty="0">
                <a:latin typeface="Verdana" panose="020B0604030504040204" pitchFamily="34" charset="0"/>
                <a:ea typeface="Verdana" panose="020B0604030504040204" pitchFamily="34" charset="0"/>
              </a:rPr>
              <a:t>Revenue Streams: Revenue streams detail how the business generates income. This can include various sources such as sales, subscriptions, licensing, or advertising. Identifying and diversifying revenue streams is key to financial sustainability.</a:t>
            </a:r>
          </a:p>
          <a:p>
            <a:pPr algn="just"/>
            <a:endParaRPr lang="en-US" sz="1400" dirty="0">
              <a:latin typeface="Verdana" panose="020B0604030504040204" pitchFamily="34" charset="0"/>
              <a:ea typeface="Verdana" panose="020B0604030504040204" pitchFamily="34" charset="0"/>
            </a:endParaRPr>
          </a:p>
          <a:p>
            <a:pPr algn="just"/>
            <a:r>
              <a:rPr lang="en-US" sz="1400" dirty="0">
                <a:latin typeface="Verdana" panose="020B0604030504040204" pitchFamily="34" charset="0"/>
                <a:ea typeface="Verdana" panose="020B0604030504040204" pitchFamily="34" charset="0"/>
              </a:rPr>
              <a:t>Key Resources: Key resources encompass the assets and capabilities necessary for the business to operate effectively. This could include physical, intellectual, human, or financial resources that contribute to the value creation process.</a:t>
            </a:r>
          </a:p>
          <a:p>
            <a:pPr algn="just"/>
            <a:endParaRPr lang="en-US" sz="1400" dirty="0">
              <a:latin typeface="Verdana" panose="020B0604030504040204" pitchFamily="34" charset="0"/>
              <a:ea typeface="Verdana" panose="020B0604030504040204" pitchFamily="34" charset="0"/>
            </a:endParaRPr>
          </a:p>
          <a:p>
            <a:pPr algn="just"/>
            <a:r>
              <a:rPr lang="en-US" sz="1400" dirty="0">
                <a:latin typeface="Verdana" panose="020B0604030504040204" pitchFamily="34" charset="0"/>
                <a:ea typeface="Verdana" panose="020B0604030504040204" pitchFamily="34" charset="0"/>
              </a:rPr>
              <a:t>Key Activities: Key activities are the essential tasks and processes that a business must perform to deliver its value proposition, reach customers, and sustain operations. These activities align with the company's overall strategy and goals.</a:t>
            </a:r>
          </a:p>
          <a:p>
            <a:pPr algn="just"/>
            <a:endParaRPr lang="en-US" sz="1400" dirty="0">
              <a:latin typeface="Verdana" panose="020B0604030504040204" pitchFamily="34" charset="0"/>
              <a:ea typeface="Verdana" panose="020B0604030504040204" pitchFamily="34" charset="0"/>
            </a:endParaRPr>
          </a:p>
          <a:p>
            <a:pPr algn="just"/>
            <a:r>
              <a:rPr lang="en-US" sz="1400" dirty="0">
                <a:latin typeface="Verdana" panose="020B0604030504040204" pitchFamily="34" charset="0"/>
                <a:ea typeface="Verdana" panose="020B0604030504040204" pitchFamily="34" charset="0"/>
              </a:rPr>
              <a:t>Key Partnerships: Partnerships involve collaborations with external entities that contribute to the business's success. This can include suppliers, strategic alliances, or joint ventures that enhance capabilities, reduce risk, or improve efficiency.</a:t>
            </a:r>
          </a:p>
          <a:p>
            <a:pPr algn="just"/>
            <a:endParaRPr lang="en-US" sz="1400" dirty="0">
              <a:latin typeface="Verdana" panose="020B0604030504040204" pitchFamily="34" charset="0"/>
              <a:ea typeface="Verdana" panose="020B0604030504040204" pitchFamily="34" charset="0"/>
            </a:endParaRPr>
          </a:p>
          <a:p>
            <a:pPr algn="just"/>
            <a:r>
              <a:rPr lang="en-US" sz="1400" dirty="0">
                <a:latin typeface="Verdana" panose="020B0604030504040204" pitchFamily="34" charset="0"/>
                <a:ea typeface="Verdana" panose="020B0604030504040204" pitchFamily="34" charset="0"/>
              </a:rPr>
              <a:t>Cost Structure: The cost structure outlines the major expenses incurred while operating the business. Understanding the costs associated with key resources, activities, and partnerships is crucial for effective financial management and sustainability.</a:t>
            </a:r>
          </a:p>
        </p:txBody>
      </p:sp>
      <p:pic>
        <p:nvPicPr>
          <p:cNvPr id="6" name="Picture 5">
            <a:extLst>
              <a:ext uri="{FF2B5EF4-FFF2-40B4-BE49-F238E27FC236}">
                <a16:creationId xmlns:a16="http://schemas.microsoft.com/office/drawing/2014/main" id="{F55404D8-0ACB-B3CA-5DF0-107772E6FF1D}"/>
              </a:ext>
            </a:extLst>
          </p:cNvPr>
          <p:cNvPicPr>
            <a:picLocks noChangeAspect="1"/>
          </p:cNvPicPr>
          <p:nvPr/>
        </p:nvPicPr>
        <p:blipFill rotWithShape="1">
          <a:blip r:embed="rId3"/>
          <a:srcRect l="5750" t="23032" r="7871" b="25685"/>
          <a:stretch/>
        </p:blipFill>
        <p:spPr>
          <a:xfrm>
            <a:off x="15621000" y="326060"/>
            <a:ext cx="2416264" cy="1434554"/>
          </a:xfrm>
          <a:prstGeom prst="rect">
            <a:avLst/>
          </a:prstGeom>
        </p:spPr>
      </p:pic>
    </p:spTree>
    <p:extLst>
      <p:ext uri="{BB962C8B-B14F-4D97-AF65-F5344CB8AC3E}">
        <p14:creationId xmlns:p14="http://schemas.microsoft.com/office/powerpoint/2010/main" val="342344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95300"/>
            <a:ext cx="4191000" cy="652462"/>
          </a:xfrm>
        </p:spPr>
        <p:txBody>
          <a:bodyPr>
            <a:normAutofit fontScale="90000"/>
          </a:bodyPr>
          <a:lstStyle/>
          <a:p>
            <a:pPr algn="l"/>
            <a:r>
              <a:rPr lang="en-US" sz="4400" dirty="0">
                <a:solidFill>
                  <a:schemeClr val="tx1"/>
                </a:solidFill>
              </a:rPr>
              <a:t>MVP</a:t>
            </a:r>
            <a:endParaRPr lang="en-US" dirty="0">
              <a:solidFill>
                <a:schemeClr val="tx1"/>
              </a:solidFill>
            </a:endParaRPr>
          </a:p>
        </p:txBody>
      </p:sp>
      <p:sp>
        <p:nvSpPr>
          <p:cNvPr id="3" name="TextBox 2"/>
          <p:cNvSpPr txBox="1"/>
          <p:nvPr/>
        </p:nvSpPr>
        <p:spPr>
          <a:xfrm>
            <a:off x="2286000" y="1604124"/>
            <a:ext cx="13182600" cy="7309693"/>
          </a:xfrm>
          <a:prstGeom prst="rect">
            <a:avLst/>
          </a:prstGeom>
          <a:noFill/>
        </p:spPr>
        <p:txBody>
          <a:bodyPr wrap="square" rtlCol="0">
            <a:spAutoFit/>
          </a:bodyPr>
          <a:lstStyle/>
          <a:p>
            <a:pPr>
              <a:buClrTx/>
            </a:pPr>
            <a:r>
              <a:rPr lang="en-US" sz="2700" b="1" dirty="0"/>
              <a:t>Provide Full product/service description</a:t>
            </a:r>
          </a:p>
          <a:p>
            <a:pPr>
              <a:buClrTx/>
            </a:pPr>
            <a:endParaRPr lang="en-IN" sz="2700" b="1" dirty="0">
              <a:solidFill>
                <a:prstClr val="black"/>
              </a:solidFill>
              <a:latin typeface="Calibri" panose="020F0502020204030204"/>
            </a:endParaRPr>
          </a:p>
          <a:p>
            <a:pPr>
              <a:buClrTx/>
            </a:pPr>
            <a:endParaRPr lang="en-IN" sz="2700" b="1" dirty="0">
              <a:solidFill>
                <a:prstClr val="black"/>
              </a:solidFill>
              <a:latin typeface="Calibri" panose="020F0502020204030204"/>
            </a:endParaRPr>
          </a:p>
          <a:p>
            <a:pPr>
              <a:buClrTx/>
            </a:pPr>
            <a:endParaRPr lang="en-IN" sz="2700" b="1" dirty="0">
              <a:solidFill>
                <a:prstClr val="black"/>
              </a:solidFill>
              <a:latin typeface="Calibri" panose="020F0502020204030204"/>
            </a:endParaRPr>
          </a:p>
          <a:p>
            <a:pPr>
              <a:buClrTx/>
            </a:pPr>
            <a:endParaRPr lang="en-IN" sz="2700" b="1" dirty="0">
              <a:solidFill>
                <a:prstClr val="black"/>
              </a:solidFill>
              <a:latin typeface="Calibri" panose="020F0502020204030204"/>
            </a:endParaRPr>
          </a:p>
          <a:p>
            <a:pPr>
              <a:buClrTx/>
            </a:pPr>
            <a:endParaRPr lang="en-IN" sz="2700" b="1" dirty="0">
              <a:solidFill>
                <a:prstClr val="black"/>
              </a:solidFill>
              <a:latin typeface="Calibri" panose="020F0502020204030204"/>
            </a:endParaRPr>
          </a:p>
          <a:p>
            <a:pPr>
              <a:buClrTx/>
            </a:pPr>
            <a:endParaRPr lang="en-IN" sz="2700" b="1" dirty="0">
              <a:solidFill>
                <a:prstClr val="black"/>
              </a:solidFill>
              <a:latin typeface="Calibri" panose="020F0502020204030204"/>
            </a:endParaRPr>
          </a:p>
          <a:p>
            <a:pPr>
              <a:buClrTx/>
            </a:pPr>
            <a:endParaRPr lang="en-IN" sz="2700" b="1" dirty="0">
              <a:solidFill>
                <a:prstClr val="black"/>
              </a:solidFill>
              <a:latin typeface="Calibri" panose="020F0502020204030204"/>
            </a:endParaRPr>
          </a:p>
          <a:p>
            <a:pPr>
              <a:buClrTx/>
            </a:pPr>
            <a:endParaRPr lang="en-IN" sz="2700" b="1" dirty="0">
              <a:solidFill>
                <a:prstClr val="black"/>
              </a:solidFill>
              <a:latin typeface="Calibri" panose="020F0502020204030204"/>
            </a:endParaRPr>
          </a:p>
          <a:p>
            <a:pPr>
              <a:buClrTx/>
            </a:pPr>
            <a:endParaRPr lang="en-IN" sz="2700" b="1" dirty="0">
              <a:solidFill>
                <a:prstClr val="black"/>
              </a:solidFill>
              <a:latin typeface="Calibri" panose="020F0502020204030204"/>
            </a:endParaRPr>
          </a:p>
          <a:p>
            <a:pPr>
              <a:buClrTx/>
            </a:pPr>
            <a:endParaRPr lang="en-IN" sz="2700" b="1" dirty="0">
              <a:solidFill>
                <a:prstClr val="black"/>
              </a:solidFill>
              <a:latin typeface="Calibri" panose="020F0502020204030204"/>
            </a:endParaRPr>
          </a:p>
          <a:p>
            <a:pPr>
              <a:buClrTx/>
            </a:pPr>
            <a:endParaRPr lang="en-IN" sz="2700" b="1" dirty="0">
              <a:solidFill>
                <a:prstClr val="black"/>
              </a:solidFill>
              <a:latin typeface="Calibri" panose="020F0502020204030204"/>
            </a:endParaRPr>
          </a:p>
          <a:p>
            <a:pPr>
              <a:buClrTx/>
            </a:pPr>
            <a:endParaRPr lang="en-IN" sz="2700" b="1" dirty="0">
              <a:solidFill>
                <a:prstClr val="black"/>
              </a:solidFill>
              <a:latin typeface="Calibri" panose="020F0502020204030204"/>
            </a:endParaRPr>
          </a:p>
          <a:p>
            <a:pPr>
              <a:buClrTx/>
            </a:pPr>
            <a:endParaRPr lang="en-IN" sz="2700" b="1" dirty="0">
              <a:solidFill>
                <a:prstClr val="black"/>
              </a:solidFill>
              <a:latin typeface="Calibri" panose="020F0502020204030204"/>
            </a:endParaRPr>
          </a:p>
          <a:p>
            <a:pPr>
              <a:buClrTx/>
            </a:pPr>
            <a:endParaRPr lang="en-IN" sz="2700" b="1" dirty="0">
              <a:solidFill>
                <a:prstClr val="black"/>
              </a:solidFill>
              <a:latin typeface="Calibri" panose="020F0502020204030204"/>
            </a:endParaRPr>
          </a:p>
          <a:p>
            <a:r>
              <a:rPr lang="en-US" sz="1600" dirty="0">
                <a:latin typeface="Verdana" panose="020B0604030504040204" pitchFamily="34" charset="0"/>
                <a:ea typeface="Verdana" panose="020B0604030504040204" pitchFamily="34" charset="0"/>
              </a:rPr>
              <a:t>For example one of our project is Wooden Coffee Table. So here are product description:</a:t>
            </a:r>
            <a:endParaRPr lang="en-IN" sz="1600" dirty="0">
              <a:solidFill>
                <a:prstClr val="black"/>
              </a:solidFill>
              <a:latin typeface="Verdana" panose="020B0604030504040204" pitchFamily="34" charset="0"/>
              <a:ea typeface="Verdana" panose="020B0604030504040204" pitchFamily="34" charset="0"/>
            </a:endParaRPr>
          </a:p>
          <a:p>
            <a:pPr>
              <a:buClrTx/>
            </a:pPr>
            <a:r>
              <a:rPr lang="en-US" sz="1600" dirty="0">
                <a:solidFill>
                  <a:prstClr val="black"/>
                </a:solidFill>
                <a:latin typeface="Verdana" panose="020B0604030504040204" pitchFamily="34" charset="0"/>
                <a:ea typeface="Verdana" panose="020B0604030504040204" pitchFamily="34" charset="0"/>
              </a:rPr>
              <a:t>Elevate your living space with the exquisite charm of our Round Solid Wood Coffee Table. Designed to be the heart of your living room, this masterfully crafted piece captures the essence of both form and function. Made from the finest quality solid wood, it's a testament to the artistry of woodworking and a celebration of natural elegance</a:t>
            </a:r>
            <a:endParaRPr lang="en-IN" sz="1600" dirty="0">
              <a:solidFill>
                <a:prstClr val="black"/>
              </a:solidFill>
              <a:latin typeface="Verdana" panose="020B0604030504040204" pitchFamily="34" charset="0"/>
              <a:ea typeface="Verdana" panose="020B0604030504040204" pitchFamily="34" charset="0"/>
            </a:endParaRPr>
          </a:p>
        </p:txBody>
      </p:sp>
      <p:sp>
        <p:nvSpPr>
          <p:cNvPr id="4" name="Rectangle 3">
            <a:extLst>
              <a:ext uri="{FF2B5EF4-FFF2-40B4-BE49-F238E27FC236}">
                <a16:creationId xmlns:a16="http://schemas.microsoft.com/office/drawing/2014/main" id="{5DE34494-019C-4AF1-907B-33245967C575}"/>
              </a:ext>
            </a:extLst>
          </p:cNvPr>
          <p:cNvSpPr/>
          <p:nvPr/>
        </p:nvSpPr>
        <p:spPr>
          <a:xfrm>
            <a:off x="15925800" y="315439"/>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sp>
        <p:nvSpPr>
          <p:cNvPr id="5" name="TextBox 4">
            <a:extLst>
              <a:ext uri="{FF2B5EF4-FFF2-40B4-BE49-F238E27FC236}">
                <a16:creationId xmlns:a16="http://schemas.microsoft.com/office/drawing/2014/main" id="{437D10F2-D825-4F14-8721-CF5105D60893}"/>
              </a:ext>
            </a:extLst>
          </p:cNvPr>
          <p:cNvSpPr txBox="1"/>
          <p:nvPr/>
        </p:nvSpPr>
        <p:spPr>
          <a:xfrm>
            <a:off x="16173748" y="648157"/>
            <a:ext cx="1422954" cy="623248"/>
          </a:xfrm>
          <a:prstGeom prst="rect">
            <a:avLst/>
          </a:prstGeom>
          <a:noFill/>
        </p:spPr>
        <p:txBody>
          <a:bodyPr wrap="square" lIns="68580" tIns="34290" rIns="68580" bIns="34290" rtlCol="0" anchor="t">
            <a:spAutoFit/>
          </a:bodyPr>
          <a:lstStyle/>
          <a:p>
            <a:pPr algn="ctr"/>
            <a:r>
              <a:rPr lang="en-US" b="1" dirty="0"/>
              <a:t>Place your logo here</a:t>
            </a:r>
            <a:endParaRPr lang="en-ZA" b="1" dirty="0"/>
          </a:p>
        </p:txBody>
      </p:sp>
      <p:pic>
        <p:nvPicPr>
          <p:cNvPr id="8" name="Picture 7">
            <a:extLst>
              <a:ext uri="{FF2B5EF4-FFF2-40B4-BE49-F238E27FC236}">
                <a16:creationId xmlns:a16="http://schemas.microsoft.com/office/drawing/2014/main" id="{2DD60D9F-8ABE-1455-7A70-C7A311A2410D}"/>
              </a:ext>
            </a:extLst>
          </p:cNvPr>
          <p:cNvPicPr>
            <a:picLocks noChangeAspect="1"/>
          </p:cNvPicPr>
          <p:nvPr/>
        </p:nvPicPr>
        <p:blipFill rotWithShape="1">
          <a:blip r:embed="rId2"/>
          <a:srcRect l="5750" t="23032" r="7871" b="25685"/>
          <a:stretch/>
        </p:blipFill>
        <p:spPr>
          <a:xfrm>
            <a:off x="15468600" y="307501"/>
            <a:ext cx="2416264" cy="1434554"/>
          </a:xfrm>
          <a:prstGeom prst="rect">
            <a:avLst/>
          </a:prstGeom>
        </p:spPr>
      </p:pic>
      <p:pic>
        <p:nvPicPr>
          <p:cNvPr id="10" name="Picture 9">
            <a:extLst>
              <a:ext uri="{FF2B5EF4-FFF2-40B4-BE49-F238E27FC236}">
                <a16:creationId xmlns:a16="http://schemas.microsoft.com/office/drawing/2014/main" id="{64728D58-9BDC-FC07-5127-C5C1F793C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857500"/>
            <a:ext cx="3743720" cy="3781535"/>
          </a:xfrm>
          <a:prstGeom prst="rect">
            <a:avLst/>
          </a:prstGeom>
        </p:spPr>
      </p:pic>
      <p:pic>
        <p:nvPicPr>
          <p:cNvPr id="12" name="Picture 11">
            <a:extLst>
              <a:ext uri="{FF2B5EF4-FFF2-40B4-BE49-F238E27FC236}">
                <a16:creationId xmlns:a16="http://schemas.microsoft.com/office/drawing/2014/main" id="{EFFA095D-E91A-DEAB-7AA3-1FE5F28D8F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0865" y="2976260"/>
            <a:ext cx="4978328" cy="3781535"/>
          </a:xfrm>
          <a:prstGeom prst="rect">
            <a:avLst/>
          </a:prstGeom>
        </p:spPr>
      </p:pic>
      <p:pic>
        <p:nvPicPr>
          <p:cNvPr id="14" name="Picture 13">
            <a:extLst>
              <a:ext uri="{FF2B5EF4-FFF2-40B4-BE49-F238E27FC236}">
                <a16:creationId xmlns:a16="http://schemas.microsoft.com/office/drawing/2014/main" id="{A17CBD89-C813-53C3-BBD9-325F92D02E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7200" y="2386067"/>
            <a:ext cx="4724400" cy="4724400"/>
          </a:xfrm>
          <a:prstGeom prst="rect">
            <a:avLst/>
          </a:prstGeom>
        </p:spPr>
      </p:pic>
    </p:spTree>
    <p:extLst>
      <p:ext uri="{BB962C8B-B14F-4D97-AF65-F5344CB8AC3E}">
        <p14:creationId xmlns:p14="http://schemas.microsoft.com/office/powerpoint/2010/main" val="30114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95300"/>
            <a:ext cx="4191000" cy="652462"/>
          </a:xfrm>
        </p:spPr>
        <p:txBody>
          <a:bodyPr>
            <a:normAutofit fontScale="90000"/>
          </a:bodyPr>
          <a:lstStyle/>
          <a:p>
            <a:pPr algn="l"/>
            <a:r>
              <a:rPr lang="en-US" sz="4400" dirty="0">
                <a:solidFill>
                  <a:schemeClr val="tx1"/>
                </a:solidFill>
              </a:rPr>
              <a:t>MVP</a:t>
            </a:r>
            <a:endParaRPr lang="en-US" dirty="0">
              <a:solidFill>
                <a:schemeClr val="tx1"/>
              </a:solidFill>
            </a:endParaRPr>
          </a:p>
        </p:txBody>
      </p:sp>
      <p:sp>
        <p:nvSpPr>
          <p:cNvPr id="3" name="TextBox 2"/>
          <p:cNvSpPr txBox="1"/>
          <p:nvPr/>
        </p:nvSpPr>
        <p:spPr>
          <a:xfrm>
            <a:off x="1295400" y="1409700"/>
            <a:ext cx="13182600" cy="1338828"/>
          </a:xfrm>
          <a:prstGeom prst="rect">
            <a:avLst/>
          </a:prstGeom>
          <a:noFill/>
        </p:spPr>
        <p:txBody>
          <a:bodyPr wrap="square" rtlCol="0">
            <a:spAutoFit/>
          </a:bodyPr>
          <a:lstStyle/>
          <a:p>
            <a:pPr>
              <a:buClrTx/>
            </a:pPr>
            <a:r>
              <a:rPr lang="en-IN" sz="2700" b="1" dirty="0">
                <a:solidFill>
                  <a:prstClr val="black"/>
                </a:solidFill>
                <a:latin typeface="Calibri" panose="020F0502020204030204"/>
              </a:rPr>
              <a:t>Insert a picture of the prototype</a:t>
            </a:r>
          </a:p>
          <a:p>
            <a:pPr marL="457200" indent="-457200">
              <a:buFont typeface="Arial" panose="020B0604020202020204" pitchFamily="34" charset="0"/>
              <a:buChar char="•"/>
            </a:pPr>
            <a:endParaRPr lang="en-IN" sz="2700" b="1" dirty="0">
              <a:solidFill>
                <a:prstClr val="black"/>
              </a:solidFill>
            </a:endParaRPr>
          </a:p>
          <a:p>
            <a:pPr marL="457200" indent="-457200">
              <a:buClrTx/>
              <a:buFont typeface="Arial" panose="020B0604020202020204" pitchFamily="34" charset="0"/>
              <a:buChar char="•"/>
            </a:pPr>
            <a:endParaRPr lang="en-IN" sz="2700" b="1" dirty="0">
              <a:solidFill>
                <a:prstClr val="black"/>
              </a:solidFill>
              <a:latin typeface="Calibri" panose="020F0502020204030204"/>
            </a:endParaRPr>
          </a:p>
        </p:txBody>
      </p:sp>
      <p:sp>
        <p:nvSpPr>
          <p:cNvPr id="4" name="Rectangle 3">
            <a:extLst>
              <a:ext uri="{FF2B5EF4-FFF2-40B4-BE49-F238E27FC236}">
                <a16:creationId xmlns:a16="http://schemas.microsoft.com/office/drawing/2014/main" id="{5DE34494-019C-4AF1-907B-33245967C575}"/>
              </a:ext>
            </a:extLst>
          </p:cNvPr>
          <p:cNvSpPr/>
          <p:nvPr/>
        </p:nvSpPr>
        <p:spPr>
          <a:xfrm>
            <a:off x="15925800" y="315439"/>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sp>
        <p:nvSpPr>
          <p:cNvPr id="5" name="TextBox 4">
            <a:extLst>
              <a:ext uri="{FF2B5EF4-FFF2-40B4-BE49-F238E27FC236}">
                <a16:creationId xmlns:a16="http://schemas.microsoft.com/office/drawing/2014/main" id="{437D10F2-D825-4F14-8721-CF5105D60893}"/>
              </a:ext>
            </a:extLst>
          </p:cNvPr>
          <p:cNvSpPr txBox="1"/>
          <p:nvPr/>
        </p:nvSpPr>
        <p:spPr>
          <a:xfrm>
            <a:off x="16173748" y="648157"/>
            <a:ext cx="1422954" cy="623248"/>
          </a:xfrm>
          <a:prstGeom prst="rect">
            <a:avLst/>
          </a:prstGeom>
          <a:noFill/>
        </p:spPr>
        <p:txBody>
          <a:bodyPr wrap="square" lIns="68580" tIns="34290" rIns="68580" bIns="34290" rtlCol="0" anchor="t">
            <a:spAutoFit/>
          </a:bodyPr>
          <a:lstStyle/>
          <a:p>
            <a:pPr algn="ctr"/>
            <a:r>
              <a:rPr lang="en-US" b="1" dirty="0"/>
              <a:t>Place your logo here</a:t>
            </a:r>
            <a:endParaRPr lang="en-ZA" b="1" dirty="0"/>
          </a:p>
        </p:txBody>
      </p:sp>
      <p:pic>
        <p:nvPicPr>
          <p:cNvPr id="8" name="Picture 7">
            <a:extLst>
              <a:ext uri="{FF2B5EF4-FFF2-40B4-BE49-F238E27FC236}">
                <a16:creationId xmlns:a16="http://schemas.microsoft.com/office/drawing/2014/main" id="{2DD60D9F-8ABE-1455-7A70-C7A311A2410D}"/>
              </a:ext>
            </a:extLst>
          </p:cNvPr>
          <p:cNvPicPr>
            <a:picLocks noChangeAspect="1"/>
          </p:cNvPicPr>
          <p:nvPr/>
        </p:nvPicPr>
        <p:blipFill rotWithShape="1">
          <a:blip r:embed="rId2"/>
          <a:srcRect l="5750" t="23032" r="7871" b="25685"/>
          <a:stretch/>
        </p:blipFill>
        <p:spPr>
          <a:xfrm>
            <a:off x="15468600" y="307501"/>
            <a:ext cx="2416264" cy="1434554"/>
          </a:xfrm>
          <a:prstGeom prst="rect">
            <a:avLst/>
          </a:prstGeom>
        </p:spPr>
      </p:pic>
      <p:pic>
        <p:nvPicPr>
          <p:cNvPr id="10" name="Picture 9">
            <a:extLst>
              <a:ext uri="{FF2B5EF4-FFF2-40B4-BE49-F238E27FC236}">
                <a16:creationId xmlns:a16="http://schemas.microsoft.com/office/drawing/2014/main" id="{D3AE25AA-06F0-55CE-776F-DAAB19295B11}"/>
              </a:ext>
            </a:extLst>
          </p:cNvPr>
          <p:cNvPicPr>
            <a:picLocks noChangeAspect="1"/>
          </p:cNvPicPr>
          <p:nvPr/>
        </p:nvPicPr>
        <p:blipFill rotWithShape="1">
          <a:blip r:embed="rId3">
            <a:extLst>
              <a:ext uri="{28A0092B-C50C-407E-A947-70E740481C1C}">
                <a14:useLocalDpi xmlns:a14="http://schemas.microsoft.com/office/drawing/2010/main" val="0"/>
              </a:ext>
            </a:extLst>
          </a:blip>
          <a:srcRect t="7689"/>
          <a:stretch/>
        </p:blipFill>
        <p:spPr>
          <a:xfrm>
            <a:off x="3086100" y="3023166"/>
            <a:ext cx="12115800" cy="6057637"/>
          </a:xfrm>
          <a:prstGeom prst="rect">
            <a:avLst/>
          </a:prstGeom>
        </p:spPr>
      </p:pic>
      <p:pic>
        <p:nvPicPr>
          <p:cNvPr id="11" name="Picture 10">
            <a:extLst>
              <a:ext uri="{FF2B5EF4-FFF2-40B4-BE49-F238E27FC236}">
                <a16:creationId xmlns:a16="http://schemas.microsoft.com/office/drawing/2014/main" id="{DB9D8E5C-4C23-0DE9-D1A7-34F07FAC6ED6}"/>
              </a:ext>
            </a:extLst>
          </p:cNvPr>
          <p:cNvPicPr>
            <a:picLocks noChangeAspect="1"/>
          </p:cNvPicPr>
          <p:nvPr/>
        </p:nvPicPr>
        <p:blipFill rotWithShape="1">
          <a:blip r:embed="rId2"/>
          <a:srcRect l="5750" t="42100" r="7871" b="41556"/>
          <a:stretch/>
        </p:blipFill>
        <p:spPr>
          <a:xfrm>
            <a:off x="3505200" y="3086100"/>
            <a:ext cx="1905000" cy="360460"/>
          </a:xfrm>
          <a:prstGeom prst="rect">
            <a:avLst/>
          </a:prstGeom>
        </p:spPr>
      </p:pic>
    </p:spTree>
    <p:extLst>
      <p:ext uri="{BB962C8B-B14F-4D97-AF65-F5344CB8AC3E}">
        <p14:creationId xmlns:p14="http://schemas.microsoft.com/office/powerpoint/2010/main" val="407762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3">
            <a:extLst>
              <a:ext uri="{FF2B5EF4-FFF2-40B4-BE49-F238E27FC236}">
                <a16:creationId xmlns:a16="http://schemas.microsoft.com/office/drawing/2014/main" id="{3CAEC04B-1429-4612-89DB-5CA4F4B031FD}"/>
              </a:ext>
            </a:extLst>
          </p:cNvPr>
          <p:cNvSpPr txBox="1">
            <a:spLocks/>
          </p:cNvSpPr>
          <p:nvPr/>
        </p:nvSpPr>
        <p:spPr>
          <a:xfrm>
            <a:off x="376232" y="330449"/>
            <a:ext cx="15087600" cy="1266400"/>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8747"/>
              </a:lnSpc>
              <a:buClrTx/>
              <a:buFontTx/>
              <a:buNone/>
            </a:pPr>
            <a:r>
              <a:rPr lang="en-GB" sz="3000" b="1" dirty="0">
                <a:solidFill>
                  <a:prstClr val="black"/>
                </a:solidFill>
                <a:latin typeface="Raleway"/>
              </a:rPr>
              <a:t>  </a:t>
            </a:r>
            <a:r>
              <a:rPr lang="en-GB" sz="6000" dirty="0">
                <a:solidFill>
                  <a:schemeClr val="accent2"/>
                </a:solidFill>
                <a:latin typeface="Antonio Bold"/>
                <a:ea typeface="+mn-ea"/>
                <a:cs typeface="+mn-cs"/>
              </a:rPr>
              <a:t>MVP Validation</a:t>
            </a:r>
            <a:endParaRPr lang="en-US" sz="6000" dirty="0">
              <a:solidFill>
                <a:schemeClr val="accent2"/>
              </a:solidFill>
              <a:latin typeface="Antonio Bold"/>
              <a:ea typeface="+mn-ea"/>
              <a:cs typeface="+mn-cs"/>
            </a:endParaRPr>
          </a:p>
        </p:txBody>
      </p:sp>
      <p:sp>
        <p:nvSpPr>
          <p:cNvPr id="110" name="Rectangle 109">
            <a:extLst>
              <a:ext uri="{FF2B5EF4-FFF2-40B4-BE49-F238E27FC236}">
                <a16:creationId xmlns:a16="http://schemas.microsoft.com/office/drawing/2014/main" id="{51D08DA0-06DC-8B4E-BD66-A9F65085D413}"/>
              </a:ext>
            </a:extLst>
          </p:cNvPr>
          <p:cNvSpPr/>
          <p:nvPr/>
        </p:nvSpPr>
        <p:spPr>
          <a:xfrm>
            <a:off x="468263" y="1596849"/>
            <a:ext cx="16709136" cy="829412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latin typeface="Barlow" panose="00000800000000000000" pitchFamily="2" charset="0"/>
            </a:endParaRPr>
          </a:p>
        </p:txBody>
      </p:sp>
      <p:cxnSp>
        <p:nvCxnSpPr>
          <p:cNvPr id="133" name="Straight Connector 132">
            <a:extLst>
              <a:ext uri="{FF2B5EF4-FFF2-40B4-BE49-F238E27FC236}">
                <a16:creationId xmlns:a16="http://schemas.microsoft.com/office/drawing/2014/main" id="{97A66D7F-E190-4448-B607-C21D56C9EC0E}"/>
              </a:ext>
            </a:extLst>
          </p:cNvPr>
          <p:cNvCxnSpPr>
            <a:cxnSpLocks/>
          </p:cNvCxnSpPr>
          <p:nvPr/>
        </p:nvCxnSpPr>
        <p:spPr>
          <a:xfrm flipH="1" flipV="1">
            <a:off x="9400591" y="1713879"/>
            <a:ext cx="0" cy="79584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FEA05CF0-7156-F54C-B0C2-FBC0374002EC}"/>
              </a:ext>
            </a:extLst>
          </p:cNvPr>
          <p:cNvSpPr txBox="1"/>
          <p:nvPr/>
        </p:nvSpPr>
        <p:spPr>
          <a:xfrm>
            <a:off x="704017" y="5108783"/>
            <a:ext cx="3299254" cy="338554"/>
          </a:xfrm>
          <a:prstGeom prst="rect">
            <a:avLst/>
          </a:prstGeom>
          <a:noFill/>
        </p:spPr>
        <p:txBody>
          <a:bodyPr wrap="square" rtlCol="0">
            <a:spAutoFit/>
          </a:bodyPr>
          <a:lstStyle/>
          <a:p>
            <a:r>
              <a:rPr lang="en-GB" sz="1600" b="1" dirty="0">
                <a:latin typeface="Barlow" panose="00000800000000000000" pitchFamily="2" charset="0"/>
              </a:rPr>
              <a:t>Results of Test:</a:t>
            </a:r>
          </a:p>
        </p:txBody>
      </p:sp>
      <p:sp>
        <p:nvSpPr>
          <p:cNvPr id="136" name="TextBox 135">
            <a:extLst>
              <a:ext uri="{FF2B5EF4-FFF2-40B4-BE49-F238E27FC236}">
                <a16:creationId xmlns:a16="http://schemas.microsoft.com/office/drawing/2014/main" id="{28E58E65-6693-2848-B580-E0CC47E8C136}"/>
              </a:ext>
            </a:extLst>
          </p:cNvPr>
          <p:cNvSpPr txBox="1"/>
          <p:nvPr/>
        </p:nvSpPr>
        <p:spPr>
          <a:xfrm>
            <a:off x="9993726" y="2292334"/>
            <a:ext cx="3299254" cy="338554"/>
          </a:xfrm>
          <a:prstGeom prst="rect">
            <a:avLst/>
          </a:prstGeom>
          <a:noFill/>
        </p:spPr>
        <p:txBody>
          <a:bodyPr wrap="square" rtlCol="0">
            <a:spAutoFit/>
          </a:bodyPr>
          <a:lstStyle/>
          <a:p>
            <a:r>
              <a:rPr lang="en-GB" sz="1600" b="1" dirty="0">
                <a:latin typeface="Barlow" panose="00000800000000000000" pitchFamily="2" charset="0"/>
              </a:rPr>
              <a:t>Conclusion:</a:t>
            </a:r>
          </a:p>
        </p:txBody>
      </p:sp>
      <p:sp>
        <p:nvSpPr>
          <p:cNvPr id="137" name="TextBox 136">
            <a:extLst>
              <a:ext uri="{FF2B5EF4-FFF2-40B4-BE49-F238E27FC236}">
                <a16:creationId xmlns:a16="http://schemas.microsoft.com/office/drawing/2014/main" id="{7430E071-9B96-1446-8F6F-64CD7A481BC2}"/>
              </a:ext>
            </a:extLst>
          </p:cNvPr>
          <p:cNvSpPr txBox="1"/>
          <p:nvPr/>
        </p:nvSpPr>
        <p:spPr>
          <a:xfrm>
            <a:off x="9858263" y="5076840"/>
            <a:ext cx="3299254" cy="338554"/>
          </a:xfrm>
          <a:prstGeom prst="rect">
            <a:avLst/>
          </a:prstGeom>
          <a:noFill/>
        </p:spPr>
        <p:txBody>
          <a:bodyPr wrap="square" rtlCol="0">
            <a:spAutoFit/>
          </a:bodyPr>
          <a:lstStyle/>
          <a:p>
            <a:r>
              <a:rPr lang="en-GB" sz="1600" b="1" dirty="0">
                <a:latin typeface="Verdana" panose="020B0604030504040204" pitchFamily="34" charset="0"/>
                <a:ea typeface="Verdana" panose="020B0604030504040204" pitchFamily="34" charset="0"/>
              </a:rPr>
              <a:t>Realizations / Insights:</a:t>
            </a:r>
          </a:p>
        </p:txBody>
      </p:sp>
      <p:sp>
        <p:nvSpPr>
          <p:cNvPr id="139" name="TextBox 138">
            <a:extLst>
              <a:ext uri="{FF2B5EF4-FFF2-40B4-BE49-F238E27FC236}">
                <a16:creationId xmlns:a16="http://schemas.microsoft.com/office/drawing/2014/main" id="{85F8CBB3-C33D-0B4D-8BEA-8C46D5F70F1E}"/>
              </a:ext>
            </a:extLst>
          </p:cNvPr>
          <p:cNvSpPr txBox="1"/>
          <p:nvPr/>
        </p:nvSpPr>
        <p:spPr>
          <a:xfrm>
            <a:off x="652487" y="2581239"/>
            <a:ext cx="8674677" cy="830997"/>
          </a:xfrm>
          <a:prstGeom prst="rect">
            <a:avLst/>
          </a:prstGeom>
          <a:noFill/>
        </p:spPr>
        <p:txBody>
          <a:bodyPr wrap="square" rtlCol="0">
            <a:spAutoFit/>
          </a:bodyPr>
          <a:lstStyle/>
          <a:p>
            <a:pPr algn="just"/>
            <a:r>
              <a:rPr lang="en-GB" sz="1600" b="1" dirty="0">
                <a:latin typeface="Barlow" panose="00000800000000000000" pitchFamily="2" charset="0"/>
              </a:rPr>
              <a:t>How long will we test this MVP?</a:t>
            </a:r>
          </a:p>
          <a:p>
            <a:pPr algn="just"/>
            <a:r>
              <a:rPr lang="en-US" sz="1600" dirty="0">
                <a:latin typeface="Barlow" panose="00000800000000000000" pitchFamily="2" charset="0"/>
              </a:rPr>
              <a:t>MVP testing phases may last a few weeks to a few months to gather sufficient data and</a:t>
            </a:r>
          </a:p>
          <a:p>
            <a:pPr algn="just"/>
            <a:r>
              <a:rPr lang="en-US" sz="1600" dirty="0">
                <a:latin typeface="Barlow" panose="00000800000000000000" pitchFamily="2" charset="0"/>
              </a:rPr>
              <a:t>insights from users, enabling refinement and improvement before a full-scale launch.</a:t>
            </a:r>
            <a:endParaRPr lang="en-GB" sz="1600" dirty="0">
              <a:latin typeface="Barlow" panose="00000800000000000000" pitchFamily="2" charset="0"/>
            </a:endParaRPr>
          </a:p>
        </p:txBody>
      </p:sp>
      <p:sp>
        <p:nvSpPr>
          <p:cNvPr id="140" name="TextBox 139">
            <a:extLst>
              <a:ext uri="{FF2B5EF4-FFF2-40B4-BE49-F238E27FC236}">
                <a16:creationId xmlns:a16="http://schemas.microsoft.com/office/drawing/2014/main" id="{F64229BF-1A85-6D45-B2B7-855A518F1B89}"/>
              </a:ext>
            </a:extLst>
          </p:cNvPr>
          <p:cNvSpPr txBox="1"/>
          <p:nvPr/>
        </p:nvSpPr>
        <p:spPr>
          <a:xfrm>
            <a:off x="640029" y="3982710"/>
            <a:ext cx="8674679" cy="830997"/>
          </a:xfrm>
          <a:prstGeom prst="rect">
            <a:avLst/>
          </a:prstGeom>
          <a:noFill/>
        </p:spPr>
        <p:txBody>
          <a:bodyPr wrap="square" rtlCol="0">
            <a:spAutoFit/>
          </a:bodyPr>
          <a:lstStyle/>
          <a:p>
            <a:r>
              <a:rPr lang="en-GB" sz="1600" b="1" dirty="0">
                <a:latin typeface="Barlow" panose="00000800000000000000" pitchFamily="2" charset="0"/>
              </a:rPr>
              <a:t>How will we get to that audience? </a:t>
            </a:r>
          </a:p>
          <a:p>
            <a:r>
              <a:rPr lang="en-US" sz="1600" dirty="0">
                <a:latin typeface="Barlow" panose="00000800000000000000" pitchFamily="2" charset="0"/>
              </a:rPr>
              <a:t>We'll reach our target audience for MVP testing through a multi-channel strategy, including online marketing, social media, email campaigns, and potential partnerships with artisan comm.</a:t>
            </a:r>
          </a:p>
        </p:txBody>
      </p:sp>
      <p:sp>
        <p:nvSpPr>
          <p:cNvPr id="141" name="TextBox 140">
            <a:extLst>
              <a:ext uri="{FF2B5EF4-FFF2-40B4-BE49-F238E27FC236}">
                <a16:creationId xmlns:a16="http://schemas.microsoft.com/office/drawing/2014/main" id="{18EC7D1D-EFBB-2E4F-9EFB-AB531420D6FC}"/>
              </a:ext>
            </a:extLst>
          </p:cNvPr>
          <p:cNvSpPr txBox="1"/>
          <p:nvPr/>
        </p:nvSpPr>
        <p:spPr>
          <a:xfrm>
            <a:off x="665631" y="3368605"/>
            <a:ext cx="8717451" cy="830997"/>
          </a:xfrm>
          <a:prstGeom prst="rect">
            <a:avLst/>
          </a:prstGeom>
          <a:noFill/>
        </p:spPr>
        <p:txBody>
          <a:bodyPr wrap="none" rtlCol="0">
            <a:spAutoFit/>
          </a:bodyPr>
          <a:lstStyle/>
          <a:p>
            <a:pPr algn="just"/>
            <a:r>
              <a:rPr lang="en-US" sz="1600" b="1" dirty="0">
                <a:latin typeface="Barlow" panose="00000800000000000000" pitchFamily="2" charset="0"/>
              </a:rPr>
              <a:t>Who</a:t>
            </a:r>
            <a:r>
              <a:rPr lang="en-GB" sz="1600" b="1" dirty="0">
                <a:latin typeface="Barlow" panose="00000800000000000000" pitchFamily="2" charset="0"/>
              </a:rPr>
              <a:t> is our target audience for the test? How many of them? </a:t>
            </a:r>
            <a:r>
              <a:rPr lang="en-US" sz="1600" dirty="0">
                <a:latin typeface="Barlow" panose="00000800000000000000" pitchFamily="2" charset="0"/>
              </a:rPr>
              <a:t>The aim is to have a large enough </a:t>
            </a:r>
          </a:p>
          <a:p>
            <a:pPr algn="just"/>
            <a:r>
              <a:rPr lang="en-US" sz="1600" dirty="0">
                <a:latin typeface="Barlow" panose="00000800000000000000" pitchFamily="2" charset="0"/>
              </a:rPr>
              <a:t>sample size to identify patterns and trends in user behavior and preferences.</a:t>
            </a:r>
            <a:endParaRPr lang="en-GB" sz="1600" dirty="0">
              <a:latin typeface="Barlow" panose="00000800000000000000" pitchFamily="2" charset="0"/>
            </a:endParaRPr>
          </a:p>
          <a:p>
            <a:pPr algn="just"/>
            <a:endParaRPr lang="en-GB" sz="1600" b="1" dirty="0">
              <a:latin typeface="Barlow" panose="00000800000000000000" pitchFamily="2" charset="0"/>
            </a:endParaRPr>
          </a:p>
        </p:txBody>
      </p:sp>
      <p:sp>
        <p:nvSpPr>
          <p:cNvPr id="142" name="Rectangle 141">
            <a:extLst>
              <a:ext uri="{FF2B5EF4-FFF2-40B4-BE49-F238E27FC236}">
                <a16:creationId xmlns:a16="http://schemas.microsoft.com/office/drawing/2014/main" id="{DCB024B3-A3D8-5942-AD22-2BBF7AC46378}"/>
              </a:ext>
            </a:extLst>
          </p:cNvPr>
          <p:cNvSpPr/>
          <p:nvPr/>
        </p:nvSpPr>
        <p:spPr>
          <a:xfrm>
            <a:off x="10165494" y="3077597"/>
            <a:ext cx="212991" cy="20762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Barlow" panose="00000800000000000000" pitchFamily="2" charset="0"/>
            </a:endParaRPr>
          </a:p>
        </p:txBody>
      </p:sp>
      <p:sp>
        <p:nvSpPr>
          <p:cNvPr id="143" name="TextBox 142">
            <a:extLst>
              <a:ext uri="{FF2B5EF4-FFF2-40B4-BE49-F238E27FC236}">
                <a16:creationId xmlns:a16="http://schemas.microsoft.com/office/drawing/2014/main" id="{B01EE1C5-A970-0647-A387-B5E639C06D66}"/>
              </a:ext>
            </a:extLst>
          </p:cNvPr>
          <p:cNvSpPr txBox="1"/>
          <p:nvPr/>
        </p:nvSpPr>
        <p:spPr>
          <a:xfrm>
            <a:off x="10412440" y="2673706"/>
            <a:ext cx="1295547" cy="338554"/>
          </a:xfrm>
          <a:prstGeom prst="rect">
            <a:avLst/>
          </a:prstGeom>
          <a:noFill/>
        </p:spPr>
        <p:txBody>
          <a:bodyPr wrap="none" rtlCol="0">
            <a:spAutoFit/>
          </a:bodyPr>
          <a:lstStyle/>
          <a:p>
            <a:r>
              <a:rPr lang="en-GB" sz="1600" dirty="0">
                <a:latin typeface="Barlow" panose="00000800000000000000" pitchFamily="2" charset="0"/>
              </a:rPr>
              <a:t>Persevere</a:t>
            </a:r>
          </a:p>
        </p:txBody>
      </p:sp>
      <p:sp>
        <p:nvSpPr>
          <p:cNvPr id="144" name="TextBox 143">
            <a:extLst>
              <a:ext uri="{FF2B5EF4-FFF2-40B4-BE49-F238E27FC236}">
                <a16:creationId xmlns:a16="http://schemas.microsoft.com/office/drawing/2014/main" id="{2E6F00F6-742E-C24C-92EB-6D9513CB41D0}"/>
              </a:ext>
            </a:extLst>
          </p:cNvPr>
          <p:cNvSpPr txBox="1"/>
          <p:nvPr/>
        </p:nvSpPr>
        <p:spPr>
          <a:xfrm>
            <a:off x="10412440" y="3030521"/>
            <a:ext cx="801823" cy="338554"/>
          </a:xfrm>
          <a:prstGeom prst="rect">
            <a:avLst/>
          </a:prstGeom>
          <a:noFill/>
        </p:spPr>
        <p:txBody>
          <a:bodyPr wrap="none" rtlCol="0">
            <a:spAutoFit/>
          </a:bodyPr>
          <a:lstStyle/>
          <a:p>
            <a:r>
              <a:rPr lang="en-GB" sz="1600" dirty="0">
                <a:latin typeface="Barlow" panose="00000800000000000000" pitchFamily="2" charset="0"/>
              </a:rPr>
              <a:t>Pivot</a:t>
            </a:r>
          </a:p>
        </p:txBody>
      </p:sp>
      <p:sp>
        <p:nvSpPr>
          <p:cNvPr id="145" name="TextBox 144">
            <a:extLst>
              <a:ext uri="{FF2B5EF4-FFF2-40B4-BE49-F238E27FC236}">
                <a16:creationId xmlns:a16="http://schemas.microsoft.com/office/drawing/2014/main" id="{60063187-BB1B-A444-B619-E14E03BA62DF}"/>
              </a:ext>
            </a:extLst>
          </p:cNvPr>
          <p:cNvSpPr txBox="1"/>
          <p:nvPr/>
        </p:nvSpPr>
        <p:spPr>
          <a:xfrm>
            <a:off x="10388995" y="3390844"/>
            <a:ext cx="1912703" cy="338554"/>
          </a:xfrm>
          <a:prstGeom prst="rect">
            <a:avLst/>
          </a:prstGeom>
          <a:noFill/>
        </p:spPr>
        <p:txBody>
          <a:bodyPr wrap="none" rtlCol="0">
            <a:spAutoFit/>
          </a:bodyPr>
          <a:lstStyle/>
          <a:p>
            <a:r>
              <a:rPr lang="en-GB" sz="1600" dirty="0">
                <a:latin typeface="Barlow" panose="00000800000000000000" pitchFamily="2" charset="0"/>
              </a:rPr>
              <a:t>Not conclusive</a:t>
            </a:r>
          </a:p>
        </p:txBody>
      </p:sp>
      <p:sp>
        <p:nvSpPr>
          <p:cNvPr id="146" name="Rectangle 145">
            <a:extLst>
              <a:ext uri="{FF2B5EF4-FFF2-40B4-BE49-F238E27FC236}">
                <a16:creationId xmlns:a16="http://schemas.microsoft.com/office/drawing/2014/main" id="{B6E6BF1D-5E5B-5243-AA5E-F55C0BC6CB58}"/>
              </a:ext>
            </a:extLst>
          </p:cNvPr>
          <p:cNvSpPr/>
          <p:nvPr/>
        </p:nvSpPr>
        <p:spPr>
          <a:xfrm>
            <a:off x="10170879" y="3439245"/>
            <a:ext cx="212991" cy="20762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Barlow" panose="00000800000000000000" pitchFamily="2" charset="0"/>
            </a:endParaRPr>
          </a:p>
        </p:txBody>
      </p:sp>
      <p:sp>
        <p:nvSpPr>
          <p:cNvPr id="147" name="Rectangle 146">
            <a:extLst>
              <a:ext uri="{FF2B5EF4-FFF2-40B4-BE49-F238E27FC236}">
                <a16:creationId xmlns:a16="http://schemas.microsoft.com/office/drawing/2014/main" id="{AAE7E61C-15D7-594A-94D7-75068E7F9D29}"/>
              </a:ext>
            </a:extLst>
          </p:cNvPr>
          <p:cNvSpPr/>
          <p:nvPr/>
        </p:nvSpPr>
        <p:spPr>
          <a:xfrm>
            <a:off x="10169611" y="2711009"/>
            <a:ext cx="212991" cy="20762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Barlow" panose="00000800000000000000" pitchFamily="2" charset="0"/>
            </a:endParaRPr>
          </a:p>
        </p:txBody>
      </p:sp>
      <p:sp>
        <p:nvSpPr>
          <p:cNvPr id="148" name="TextBox 147">
            <a:extLst>
              <a:ext uri="{FF2B5EF4-FFF2-40B4-BE49-F238E27FC236}">
                <a16:creationId xmlns:a16="http://schemas.microsoft.com/office/drawing/2014/main" id="{9118EE0E-947B-0F47-A725-AA544F75E946}"/>
              </a:ext>
            </a:extLst>
          </p:cNvPr>
          <p:cNvSpPr txBox="1"/>
          <p:nvPr/>
        </p:nvSpPr>
        <p:spPr>
          <a:xfrm>
            <a:off x="662006" y="1633791"/>
            <a:ext cx="8744113" cy="1077218"/>
          </a:xfrm>
          <a:prstGeom prst="rect">
            <a:avLst/>
          </a:prstGeom>
          <a:noFill/>
        </p:spPr>
        <p:txBody>
          <a:bodyPr wrap="square" rtlCol="0">
            <a:spAutoFit/>
          </a:bodyPr>
          <a:lstStyle/>
          <a:p>
            <a:pPr algn="just"/>
            <a:r>
              <a:rPr lang="en-GB" sz="1600" b="1" dirty="0">
                <a:latin typeface="Barlow" panose="00000800000000000000" pitchFamily="2" charset="0"/>
              </a:rPr>
              <a:t>What is your MVP    </a:t>
            </a:r>
            <a:r>
              <a:rPr lang="en-US" sz="1600" b="1" dirty="0">
                <a:latin typeface="Barlow" panose="00000800000000000000" pitchFamily="2" charset="0"/>
              </a:rPr>
              <a:t>?</a:t>
            </a:r>
          </a:p>
          <a:p>
            <a:pPr algn="just"/>
            <a:r>
              <a:rPr lang="en-US" sz="1600" dirty="0">
                <a:latin typeface="Barlow" panose="00000800000000000000" pitchFamily="2" charset="0"/>
              </a:rPr>
              <a:t>The Local Artisanal Marketplace's MVP likely includes essential features for users to browse, discover, and connect with local artisans and their handmade products, with basic personalization tools.</a:t>
            </a:r>
            <a:endParaRPr lang="en-GB" sz="1600" dirty="0">
              <a:latin typeface="Barlow" panose="00000800000000000000" pitchFamily="2" charset="0"/>
            </a:endParaRPr>
          </a:p>
        </p:txBody>
      </p:sp>
      <p:sp>
        <p:nvSpPr>
          <p:cNvPr id="149" name="TextBox 148">
            <a:extLst>
              <a:ext uri="{FF2B5EF4-FFF2-40B4-BE49-F238E27FC236}">
                <a16:creationId xmlns:a16="http://schemas.microsoft.com/office/drawing/2014/main" id="{65F1A852-0296-784A-8B55-666EC2213AD5}"/>
              </a:ext>
            </a:extLst>
          </p:cNvPr>
          <p:cNvSpPr txBox="1"/>
          <p:nvPr/>
        </p:nvSpPr>
        <p:spPr>
          <a:xfrm>
            <a:off x="711888" y="5509118"/>
            <a:ext cx="8602820" cy="830997"/>
          </a:xfrm>
          <a:prstGeom prst="rect">
            <a:avLst/>
          </a:prstGeom>
          <a:noFill/>
        </p:spPr>
        <p:txBody>
          <a:bodyPr wrap="square" rtlCol="0">
            <a:spAutoFit/>
          </a:bodyPr>
          <a:lstStyle/>
          <a:p>
            <a:r>
              <a:rPr lang="en-GB" sz="1600" b="1" dirty="0">
                <a:latin typeface="Barlow" panose="00000800000000000000" pitchFamily="2" charset="0"/>
              </a:rPr>
              <a:t>Did enough customers buy? Why or why not?</a:t>
            </a:r>
          </a:p>
          <a:p>
            <a:r>
              <a:rPr lang="en-US" sz="1600" dirty="0">
                <a:latin typeface="Barlow" panose="00000800000000000000" pitchFamily="2" charset="0"/>
              </a:rPr>
              <a:t>factors influencing success include product appeal, marketing effectiveness, user</a:t>
            </a:r>
          </a:p>
          <a:p>
            <a:r>
              <a:rPr lang="en-US" sz="1600" dirty="0">
                <a:latin typeface="Barlow" panose="00000800000000000000" pitchFamily="2" charset="0"/>
              </a:rPr>
              <a:t>experience, and pricing strategy.</a:t>
            </a:r>
            <a:endParaRPr lang="en-GB" sz="1600" dirty="0">
              <a:latin typeface="Barlow" panose="00000800000000000000" pitchFamily="2" charset="0"/>
            </a:endParaRPr>
          </a:p>
        </p:txBody>
      </p:sp>
      <p:sp>
        <p:nvSpPr>
          <p:cNvPr id="150" name="TextBox 149">
            <a:extLst>
              <a:ext uri="{FF2B5EF4-FFF2-40B4-BE49-F238E27FC236}">
                <a16:creationId xmlns:a16="http://schemas.microsoft.com/office/drawing/2014/main" id="{E19D8FFA-C619-0B4F-92CF-D27367E4FAE7}"/>
              </a:ext>
            </a:extLst>
          </p:cNvPr>
          <p:cNvSpPr txBox="1"/>
          <p:nvPr/>
        </p:nvSpPr>
        <p:spPr>
          <a:xfrm>
            <a:off x="691985" y="6412535"/>
            <a:ext cx="8708606" cy="584775"/>
          </a:xfrm>
          <a:prstGeom prst="rect">
            <a:avLst/>
          </a:prstGeom>
          <a:noFill/>
        </p:spPr>
        <p:txBody>
          <a:bodyPr wrap="square" rtlCol="0">
            <a:spAutoFit/>
          </a:bodyPr>
          <a:lstStyle/>
          <a:p>
            <a:r>
              <a:rPr lang="en-GB" sz="1600" b="1" dirty="0">
                <a:latin typeface="Barlow" panose="00000800000000000000" pitchFamily="2" charset="0"/>
              </a:rPr>
              <a:t>Did customers pay the price we expected? Why or why not?</a:t>
            </a:r>
          </a:p>
          <a:p>
            <a:r>
              <a:rPr lang="en-US" sz="1600" dirty="0">
                <a:latin typeface="Barlow" panose="00000800000000000000" pitchFamily="2" charset="0"/>
              </a:rPr>
              <a:t>factors influencing this include perceived value and the effectiveness of pricing strategies.</a:t>
            </a:r>
            <a:endParaRPr lang="en-GB" sz="1600" dirty="0">
              <a:latin typeface="Barlow" panose="00000800000000000000" pitchFamily="2" charset="0"/>
            </a:endParaRPr>
          </a:p>
        </p:txBody>
      </p:sp>
      <p:sp>
        <p:nvSpPr>
          <p:cNvPr id="151" name="TextBox 150">
            <a:extLst>
              <a:ext uri="{FF2B5EF4-FFF2-40B4-BE49-F238E27FC236}">
                <a16:creationId xmlns:a16="http://schemas.microsoft.com/office/drawing/2014/main" id="{57EDA9B1-7A7D-DC46-85AD-020525D3F1D1}"/>
              </a:ext>
            </a:extLst>
          </p:cNvPr>
          <p:cNvSpPr txBox="1"/>
          <p:nvPr/>
        </p:nvSpPr>
        <p:spPr>
          <a:xfrm>
            <a:off x="678617" y="7082656"/>
            <a:ext cx="8679061" cy="1077218"/>
          </a:xfrm>
          <a:prstGeom prst="rect">
            <a:avLst/>
          </a:prstGeom>
          <a:noFill/>
        </p:spPr>
        <p:txBody>
          <a:bodyPr wrap="square" rtlCol="0">
            <a:spAutoFit/>
          </a:bodyPr>
          <a:lstStyle/>
          <a:p>
            <a:pPr algn="just"/>
            <a:r>
              <a:rPr lang="en-GB" sz="1600" b="1" dirty="0">
                <a:latin typeface="Barlow" panose="00000800000000000000" pitchFamily="2" charset="0"/>
              </a:rPr>
              <a:t>Did customers come back to our product or show interest in doing so? Why or why not? </a:t>
            </a:r>
          </a:p>
          <a:p>
            <a:pPr algn="just"/>
            <a:r>
              <a:rPr lang="en-US" sz="1600" dirty="0">
                <a:latin typeface="Barlow" panose="00000800000000000000" pitchFamily="2" charset="0"/>
              </a:rPr>
              <a:t>For the most current information on customer retention and interest, it's recommended to check the Local Artisanal Marketplace's user engagement metrics, customer feedback, or contact their customer support for insights.</a:t>
            </a:r>
            <a:endParaRPr lang="en-GB" sz="1600" dirty="0">
              <a:latin typeface="Barlow" panose="00000800000000000000" pitchFamily="2" charset="0"/>
            </a:endParaRPr>
          </a:p>
        </p:txBody>
      </p:sp>
      <p:sp>
        <p:nvSpPr>
          <p:cNvPr id="152" name="TextBox 151">
            <a:extLst>
              <a:ext uri="{FF2B5EF4-FFF2-40B4-BE49-F238E27FC236}">
                <a16:creationId xmlns:a16="http://schemas.microsoft.com/office/drawing/2014/main" id="{CB6141DC-819C-2A45-B9F6-A119949D60F3}"/>
              </a:ext>
            </a:extLst>
          </p:cNvPr>
          <p:cNvSpPr txBox="1"/>
          <p:nvPr/>
        </p:nvSpPr>
        <p:spPr>
          <a:xfrm>
            <a:off x="665187" y="8340749"/>
            <a:ext cx="8674672" cy="1077218"/>
          </a:xfrm>
          <a:prstGeom prst="rect">
            <a:avLst/>
          </a:prstGeom>
          <a:noFill/>
        </p:spPr>
        <p:txBody>
          <a:bodyPr wrap="square" rtlCol="0">
            <a:spAutoFit/>
          </a:bodyPr>
          <a:lstStyle/>
          <a:p>
            <a:pPr algn="just"/>
            <a:r>
              <a:rPr lang="en-GB" sz="1600" b="1" dirty="0">
                <a:latin typeface="Barlow" panose="00000800000000000000" pitchFamily="2" charset="0"/>
              </a:rPr>
              <a:t>Did customers recommend our product to others or evangelize about it? Why or why not? </a:t>
            </a:r>
          </a:p>
          <a:p>
            <a:pPr algn="just"/>
            <a:r>
              <a:rPr lang="en-US" sz="1600" dirty="0">
                <a:latin typeface="Barlow" panose="00000800000000000000" pitchFamily="2" charset="0"/>
              </a:rPr>
              <a:t>For the latest insights on customer recommendations or evangelism, it's recommended to check customer reviews, testimonials, or the Local Artisanal Marketplace's communication channels for any indications of customer advocacy.</a:t>
            </a:r>
            <a:endParaRPr lang="en-GB" sz="1600" dirty="0">
              <a:latin typeface="Barlow" panose="00000800000000000000" pitchFamily="2" charset="0"/>
            </a:endParaRPr>
          </a:p>
        </p:txBody>
      </p:sp>
      <p:cxnSp>
        <p:nvCxnSpPr>
          <p:cNvPr id="153" name="Straight Connector 152"/>
          <p:cNvCxnSpPr/>
          <p:nvPr/>
        </p:nvCxnSpPr>
        <p:spPr>
          <a:xfrm flipV="1">
            <a:off x="704017" y="4945627"/>
            <a:ext cx="164341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EDCB56D-69D5-5553-69DB-BF81EE29268F}"/>
              </a:ext>
            </a:extLst>
          </p:cNvPr>
          <p:cNvSpPr txBox="1"/>
          <p:nvPr/>
        </p:nvSpPr>
        <p:spPr>
          <a:xfrm>
            <a:off x="9543300" y="5432615"/>
            <a:ext cx="7434268" cy="3754874"/>
          </a:xfrm>
          <a:prstGeom prst="rect">
            <a:avLst/>
          </a:prstGeom>
          <a:noFill/>
        </p:spPr>
        <p:txBody>
          <a:bodyPr wrap="square" rtlCol="0">
            <a:spAutoFit/>
          </a:bodyPr>
          <a:lstStyle/>
          <a:p>
            <a:pPr algn="just"/>
            <a:r>
              <a:rPr lang="en-US" sz="1400" dirty="0">
                <a:latin typeface="Verdana" panose="020B0604030504040204" pitchFamily="34" charset="0"/>
                <a:ea typeface="Verdana" panose="020B0604030504040204" pitchFamily="34" charset="0"/>
              </a:rPr>
              <a:t>The sense of community is a powerful motivator for both artisans and customers. NearbyNectar's community engagement features have not only fostered connections but have become a driving force behind platform growth. The shared enthusiasm for locally made products creates a vibrant and supportive ecosystem. Customers value the personal stories and narratives behind the products. Artisan profiles and stories have become a cornerstone of NearbyNectar's success. Customers are not just purchasing products; they are investing in the stories, experiences, and passion that artisans pour into their creations. Direct interaction with artisans is a key driver of customer loyalty. Live Q&amp;A sessions, workshops, and interactive features have created a unique bond between customers and artisans. This direct engagement not only enhances the shopping experience but also fosters a sense of connection that goes beyond a transaction. Trust is paramount in online transactions, especially in the realm of locally made products. The emphasis on secure and seamless transactions has contributed significantly to customer confidence. A reliable and trustworthy platform is the foundation for sustainable growth and positive user experiences.</a:t>
            </a:r>
            <a:endParaRPr lang="en-GB"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679604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1596FE8-134B-42C6-AEA2-AA21D93A48CC}"/>
              </a:ext>
            </a:extLst>
          </p:cNvPr>
          <p:cNvSpPr txBox="1">
            <a:spLocks/>
          </p:cNvSpPr>
          <p:nvPr/>
        </p:nvSpPr>
        <p:spPr>
          <a:xfrm>
            <a:off x="480767" y="151003"/>
            <a:ext cx="6787299" cy="1266401"/>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000" dirty="0">
                <a:solidFill>
                  <a:prstClr val="black"/>
                </a:solidFill>
                <a:latin typeface="Raleway"/>
              </a:rPr>
              <a:t>  </a:t>
            </a:r>
            <a:r>
              <a:rPr lang="en-GB" sz="6000" dirty="0">
                <a:solidFill>
                  <a:srgbClr val="C00000"/>
                </a:solidFill>
                <a:latin typeface="Antonio Bold"/>
                <a:ea typeface="+mn-ea"/>
                <a:cs typeface="+mn-cs"/>
              </a:rPr>
              <a:t>Sales Plan</a:t>
            </a:r>
            <a:endParaRPr lang="en-US" sz="6000" dirty="0">
              <a:solidFill>
                <a:srgbClr val="C00000"/>
              </a:solidFill>
              <a:latin typeface="Antonio Bold"/>
              <a:ea typeface="+mn-ea"/>
              <a:cs typeface="+mn-cs"/>
            </a:endParaRPr>
          </a:p>
        </p:txBody>
      </p:sp>
      <p:sp>
        <p:nvSpPr>
          <p:cNvPr id="10" name="Rectangle 9"/>
          <p:cNvSpPr/>
          <p:nvPr/>
        </p:nvSpPr>
        <p:spPr>
          <a:xfrm>
            <a:off x="182880" y="1870451"/>
            <a:ext cx="4031873" cy="507831"/>
          </a:xfrm>
          <a:prstGeom prst="rect">
            <a:avLst/>
          </a:prstGeom>
        </p:spPr>
        <p:txBody>
          <a:bodyPr wrap="none">
            <a:spAutoFit/>
          </a:bodyPr>
          <a:lstStyle/>
          <a:p>
            <a:r>
              <a:rPr lang="en-GB" sz="2700" b="1" dirty="0">
                <a:solidFill>
                  <a:prstClr val="black"/>
                </a:solidFill>
                <a:latin typeface="Raleway"/>
              </a:rPr>
              <a:t>Customer Sales Funnel</a:t>
            </a:r>
            <a:endParaRPr lang="en-US" sz="2700" b="1" dirty="0">
              <a:solidFill>
                <a:prstClr val="black"/>
              </a:solidFill>
              <a:latin typeface="Raleway"/>
            </a:endParaRPr>
          </a:p>
        </p:txBody>
      </p:sp>
      <p:sp>
        <p:nvSpPr>
          <p:cNvPr id="19" name="TextBox 18">
            <a:extLst>
              <a:ext uri="{FF2B5EF4-FFF2-40B4-BE49-F238E27FC236}">
                <a16:creationId xmlns:a16="http://schemas.microsoft.com/office/drawing/2014/main" id="{437D10F2-D825-4F14-8721-CF5105D60893}"/>
              </a:ext>
            </a:extLst>
          </p:cNvPr>
          <p:cNvSpPr txBox="1"/>
          <p:nvPr/>
        </p:nvSpPr>
        <p:spPr>
          <a:xfrm>
            <a:off x="16453578" y="783486"/>
            <a:ext cx="1422954" cy="623248"/>
          </a:xfrm>
          <a:prstGeom prst="rect">
            <a:avLst/>
          </a:prstGeom>
          <a:noFill/>
        </p:spPr>
        <p:txBody>
          <a:bodyPr wrap="square" lIns="68580" tIns="34290" rIns="68580" bIns="3429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Place your logo here</a:t>
            </a:r>
            <a:endParaRPr kumimoji="0" lang="en-ZA" sz="1800" b="1" i="0" u="none" strike="noStrike" kern="0" cap="none" spc="0" normalizeH="0" baseline="0" noProof="0" dirty="0">
              <a:ln>
                <a:noFill/>
              </a:ln>
              <a:solidFill>
                <a:prstClr val="black"/>
              </a:solidFill>
              <a:effectLst/>
              <a:uLnTx/>
              <a:uFillTx/>
            </a:endParaRPr>
          </a:p>
        </p:txBody>
      </p:sp>
      <p:sp>
        <p:nvSpPr>
          <p:cNvPr id="20" name="Rectangle 19">
            <a:extLst>
              <a:ext uri="{FF2B5EF4-FFF2-40B4-BE49-F238E27FC236}">
                <a16:creationId xmlns:a16="http://schemas.microsoft.com/office/drawing/2014/main" id="{5DE34494-019C-4AF1-907B-33245967C575}"/>
              </a:ext>
            </a:extLst>
          </p:cNvPr>
          <p:cNvSpPr/>
          <p:nvPr/>
        </p:nvSpPr>
        <p:spPr>
          <a:xfrm>
            <a:off x="16257812" y="382666"/>
            <a:ext cx="1695221" cy="1288685"/>
          </a:xfrm>
          <a:prstGeom prst="rect">
            <a:avLst/>
          </a:prstGeom>
          <a:noFill/>
          <a:ln w="25400" cap="flat" cmpd="sng" algn="ctr">
            <a:solidFill>
              <a:srgbClr val="F79646"/>
            </a:solidFill>
            <a:prstDash val="solid"/>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1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17" name="Table 16"/>
          <p:cNvGraphicFramePr>
            <a:graphicFrameLocks noGrp="1"/>
          </p:cNvGraphicFramePr>
          <p:nvPr/>
        </p:nvGraphicFramePr>
        <p:xfrm>
          <a:off x="5867400" y="2924767"/>
          <a:ext cx="12085632" cy="5884571"/>
        </p:xfrm>
        <a:graphic>
          <a:graphicData uri="http://schemas.openxmlformats.org/drawingml/2006/table">
            <a:tbl>
              <a:tblPr firstRow="1" firstCol="1" bandRow="1">
                <a:tableStyleId>{00A15C55-8517-42AA-B614-E9B94910E393}</a:tableStyleId>
              </a:tblPr>
              <a:tblGrid>
                <a:gridCol w="2288309">
                  <a:extLst>
                    <a:ext uri="{9D8B030D-6E8A-4147-A177-3AD203B41FA5}">
                      <a16:colId xmlns:a16="http://schemas.microsoft.com/office/drawing/2014/main" val="20000"/>
                    </a:ext>
                  </a:extLst>
                </a:gridCol>
                <a:gridCol w="2347275">
                  <a:extLst>
                    <a:ext uri="{9D8B030D-6E8A-4147-A177-3AD203B41FA5}">
                      <a16:colId xmlns:a16="http://schemas.microsoft.com/office/drawing/2014/main" val="20001"/>
                    </a:ext>
                  </a:extLst>
                </a:gridCol>
                <a:gridCol w="2653442">
                  <a:extLst>
                    <a:ext uri="{9D8B030D-6E8A-4147-A177-3AD203B41FA5}">
                      <a16:colId xmlns:a16="http://schemas.microsoft.com/office/drawing/2014/main" val="20002"/>
                    </a:ext>
                  </a:extLst>
                </a:gridCol>
                <a:gridCol w="2449331">
                  <a:extLst>
                    <a:ext uri="{9D8B030D-6E8A-4147-A177-3AD203B41FA5}">
                      <a16:colId xmlns:a16="http://schemas.microsoft.com/office/drawing/2014/main" val="20003"/>
                    </a:ext>
                  </a:extLst>
                </a:gridCol>
                <a:gridCol w="2347275">
                  <a:extLst>
                    <a:ext uri="{9D8B030D-6E8A-4147-A177-3AD203B41FA5}">
                      <a16:colId xmlns:a16="http://schemas.microsoft.com/office/drawing/2014/main" val="20004"/>
                    </a:ext>
                  </a:extLst>
                </a:gridCol>
              </a:tblGrid>
              <a:tr h="542645">
                <a:tc>
                  <a:txBody>
                    <a:bodyPr/>
                    <a:lstStyle/>
                    <a:p>
                      <a:pPr marL="0" marR="0">
                        <a:lnSpc>
                          <a:spcPct val="107000"/>
                        </a:lnSpc>
                        <a:spcBef>
                          <a:spcPts val="0"/>
                        </a:spcBef>
                        <a:spcAft>
                          <a:spcPts val="800"/>
                        </a:spcAft>
                      </a:pPr>
                      <a:r>
                        <a:rPr lang="en-US" sz="1800" dirty="0">
                          <a:effectLst/>
                        </a:rPr>
                        <a:t>1</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a:effectLst/>
                        </a:rPr>
                        <a:t>2</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dirty="0">
                          <a:effectLst/>
                        </a:rPr>
                        <a:t>3</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a:effectLst/>
                        </a:rPr>
                        <a:t>4</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dirty="0">
                          <a:effectLst/>
                        </a:rPr>
                        <a:t>5</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extLst>
                  <a:ext uri="{0D108BD9-81ED-4DB2-BD59-A6C34878D82A}">
                    <a16:rowId xmlns:a16="http://schemas.microsoft.com/office/drawing/2014/main" val="10000"/>
                  </a:ext>
                </a:extLst>
              </a:tr>
              <a:tr h="1625024">
                <a:tc>
                  <a:txBody>
                    <a:bodyPr/>
                    <a:lstStyle/>
                    <a:p>
                      <a:pPr marL="0" marR="0">
                        <a:lnSpc>
                          <a:spcPct val="107000"/>
                        </a:lnSpc>
                        <a:spcBef>
                          <a:spcPts val="0"/>
                        </a:spcBef>
                        <a:spcAft>
                          <a:spcPts val="800"/>
                        </a:spcAft>
                      </a:pPr>
                      <a:r>
                        <a:rPr lang="en-US" sz="1800" dirty="0">
                          <a:effectLst/>
                        </a:rPr>
                        <a:t>Target Customer Segment (Type)</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a:effectLst/>
                        </a:rPr>
                        <a:t>Target Customer Segment  (Number)</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a:effectLst/>
                        </a:rPr>
                        <a:t>Channels to be used to attract the target customer segment</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dirty="0">
                          <a:effectLst/>
                        </a:rPr>
                        <a:t>Estimated number of leads</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dirty="0">
                          <a:effectLst/>
                        </a:rPr>
                        <a:t>Estimated cost to convert these leads to actual customers</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extLst>
                  <a:ext uri="{0D108BD9-81ED-4DB2-BD59-A6C34878D82A}">
                    <a16:rowId xmlns:a16="http://schemas.microsoft.com/office/drawing/2014/main" val="10001"/>
                  </a:ext>
                </a:extLst>
              </a:tr>
              <a:tr h="530986">
                <a:tc>
                  <a:txBody>
                    <a:bodyPr/>
                    <a:lstStyle/>
                    <a:p>
                      <a:pPr marL="0" marR="0">
                        <a:lnSpc>
                          <a:spcPct val="107000"/>
                        </a:lnSpc>
                        <a:spcBef>
                          <a:spcPts val="0"/>
                        </a:spcBef>
                        <a:spcAft>
                          <a:spcPts val="800"/>
                        </a:spcAft>
                      </a:pPr>
                      <a:r>
                        <a:rPr lang="en-US" sz="2400" dirty="0">
                          <a:effectLst/>
                        </a:rPr>
                        <a:t> </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2400" dirty="0">
                          <a:effectLst/>
                        </a:rPr>
                        <a:t> </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extLst>
                  <a:ext uri="{0D108BD9-81ED-4DB2-BD59-A6C34878D82A}">
                    <a16:rowId xmlns:a16="http://schemas.microsoft.com/office/drawing/2014/main" val="10002"/>
                  </a:ext>
                </a:extLst>
              </a:tr>
              <a:tr h="530986">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extLst>
                  <a:ext uri="{0D108BD9-81ED-4DB2-BD59-A6C34878D82A}">
                    <a16:rowId xmlns:a16="http://schemas.microsoft.com/office/drawing/2014/main" val="10003"/>
                  </a:ext>
                </a:extLst>
              </a:tr>
              <a:tr h="530986">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extLst>
                  <a:ext uri="{0D108BD9-81ED-4DB2-BD59-A6C34878D82A}">
                    <a16:rowId xmlns:a16="http://schemas.microsoft.com/office/drawing/2014/main" val="10004"/>
                  </a:ext>
                </a:extLst>
              </a:tr>
              <a:tr h="530986">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extLst>
                  <a:ext uri="{0D108BD9-81ED-4DB2-BD59-A6C34878D82A}">
                    <a16:rowId xmlns:a16="http://schemas.microsoft.com/office/drawing/2014/main" val="10005"/>
                  </a:ext>
                </a:extLst>
              </a:tr>
              <a:tr h="530986">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extLst>
                  <a:ext uri="{0D108BD9-81ED-4DB2-BD59-A6C34878D82A}">
                    <a16:rowId xmlns:a16="http://schemas.microsoft.com/office/drawing/2014/main" val="10006"/>
                  </a:ext>
                </a:extLst>
              </a:tr>
              <a:tr h="530986">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extLst>
                  <a:ext uri="{0D108BD9-81ED-4DB2-BD59-A6C34878D82A}">
                    <a16:rowId xmlns:a16="http://schemas.microsoft.com/office/drawing/2014/main" val="10007"/>
                  </a:ext>
                </a:extLst>
              </a:tr>
              <a:tr h="530986">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a:effectLst/>
                        </a:rPr>
                        <a:t> </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tc>
                  <a:txBody>
                    <a:bodyPr/>
                    <a:lstStyle/>
                    <a:p>
                      <a:pPr marL="0" marR="0">
                        <a:lnSpc>
                          <a:spcPct val="107000"/>
                        </a:lnSpc>
                        <a:spcBef>
                          <a:spcPts val="0"/>
                        </a:spcBef>
                        <a:spcAft>
                          <a:spcPts val="800"/>
                        </a:spcAft>
                      </a:pPr>
                      <a:r>
                        <a:rPr lang="en-US" sz="2400" dirty="0">
                          <a:effectLst/>
                        </a:rPr>
                        <a:t> </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chemeClr val="accent6">
                        <a:lumMod val="20000"/>
                        <a:lumOff val="80000"/>
                      </a:schemeClr>
                    </a:solidFill>
                  </a:tcPr>
                </a:tc>
                <a:extLst>
                  <a:ext uri="{0D108BD9-81ED-4DB2-BD59-A6C34878D82A}">
                    <a16:rowId xmlns:a16="http://schemas.microsoft.com/office/drawing/2014/main" val="10008"/>
                  </a:ext>
                </a:extLst>
              </a:tr>
            </a:tbl>
          </a:graphicData>
        </a:graphic>
      </p:graphicFrame>
      <p:sp>
        <p:nvSpPr>
          <p:cNvPr id="18" name="Rectangle 17"/>
          <p:cNvSpPr/>
          <p:nvPr/>
        </p:nvSpPr>
        <p:spPr>
          <a:xfrm>
            <a:off x="9372600" y="2124366"/>
            <a:ext cx="4596130" cy="507831"/>
          </a:xfrm>
          <a:prstGeom prst="rect">
            <a:avLst/>
          </a:prstGeom>
        </p:spPr>
        <p:txBody>
          <a:bodyPr wrap="none">
            <a:spAutoFit/>
          </a:bodyPr>
          <a:lstStyle/>
          <a:p>
            <a:r>
              <a:rPr lang="en-GB" sz="2700" b="1" dirty="0">
                <a:solidFill>
                  <a:prstClr val="black"/>
                </a:solidFill>
                <a:latin typeface="Raleway"/>
              </a:rPr>
              <a:t>Customer Acquisition Plan</a:t>
            </a:r>
            <a:endParaRPr lang="en-US" sz="2700" b="1" dirty="0">
              <a:solidFill>
                <a:prstClr val="black"/>
              </a:solidFill>
              <a:latin typeface="Raleway"/>
            </a:endParaRPr>
          </a:p>
        </p:txBody>
      </p:sp>
      <p:pic>
        <p:nvPicPr>
          <p:cNvPr id="2" name="Picture 1">
            <a:extLst>
              <a:ext uri="{FF2B5EF4-FFF2-40B4-BE49-F238E27FC236}">
                <a16:creationId xmlns:a16="http://schemas.microsoft.com/office/drawing/2014/main" id="{5779C904-5D60-4E3C-C215-E580A3958E62}"/>
              </a:ext>
            </a:extLst>
          </p:cNvPr>
          <p:cNvPicPr>
            <a:picLocks noChangeAspect="1"/>
          </p:cNvPicPr>
          <p:nvPr/>
        </p:nvPicPr>
        <p:blipFill rotWithShape="1">
          <a:blip r:embed="rId3"/>
          <a:srcRect l="5750" t="23032" r="7871" b="25685"/>
          <a:stretch/>
        </p:blipFill>
        <p:spPr>
          <a:xfrm>
            <a:off x="15621000" y="309731"/>
            <a:ext cx="2416264" cy="1434554"/>
          </a:xfrm>
          <a:prstGeom prst="rect">
            <a:avLst/>
          </a:prstGeom>
        </p:spPr>
      </p:pic>
      <p:graphicFrame>
        <p:nvGraphicFramePr>
          <p:cNvPr id="3" name="Table 2">
            <a:extLst>
              <a:ext uri="{FF2B5EF4-FFF2-40B4-BE49-F238E27FC236}">
                <a16:creationId xmlns:a16="http://schemas.microsoft.com/office/drawing/2014/main" id="{F4A5E999-FF81-476A-0926-F6FEDB7D9F51}"/>
              </a:ext>
            </a:extLst>
          </p:cNvPr>
          <p:cNvGraphicFramePr>
            <a:graphicFrameLocks noGrp="1"/>
          </p:cNvGraphicFramePr>
          <p:nvPr/>
        </p:nvGraphicFramePr>
        <p:xfrm>
          <a:off x="5867400" y="2924767"/>
          <a:ext cx="12085632" cy="6648229"/>
        </p:xfrm>
        <a:graphic>
          <a:graphicData uri="http://schemas.openxmlformats.org/drawingml/2006/table">
            <a:tbl>
              <a:tblPr firstRow="1" firstCol="1" bandRow="1">
                <a:tableStyleId>{00A15C55-8517-42AA-B614-E9B94910E393}</a:tableStyleId>
              </a:tblPr>
              <a:tblGrid>
                <a:gridCol w="2288309">
                  <a:extLst>
                    <a:ext uri="{9D8B030D-6E8A-4147-A177-3AD203B41FA5}">
                      <a16:colId xmlns:a16="http://schemas.microsoft.com/office/drawing/2014/main" val="20000"/>
                    </a:ext>
                  </a:extLst>
                </a:gridCol>
                <a:gridCol w="2347275">
                  <a:extLst>
                    <a:ext uri="{9D8B030D-6E8A-4147-A177-3AD203B41FA5}">
                      <a16:colId xmlns:a16="http://schemas.microsoft.com/office/drawing/2014/main" val="20001"/>
                    </a:ext>
                  </a:extLst>
                </a:gridCol>
                <a:gridCol w="2653442">
                  <a:extLst>
                    <a:ext uri="{9D8B030D-6E8A-4147-A177-3AD203B41FA5}">
                      <a16:colId xmlns:a16="http://schemas.microsoft.com/office/drawing/2014/main" val="20002"/>
                    </a:ext>
                  </a:extLst>
                </a:gridCol>
                <a:gridCol w="2449331">
                  <a:extLst>
                    <a:ext uri="{9D8B030D-6E8A-4147-A177-3AD203B41FA5}">
                      <a16:colId xmlns:a16="http://schemas.microsoft.com/office/drawing/2014/main" val="20003"/>
                    </a:ext>
                  </a:extLst>
                </a:gridCol>
                <a:gridCol w="2347275">
                  <a:extLst>
                    <a:ext uri="{9D8B030D-6E8A-4147-A177-3AD203B41FA5}">
                      <a16:colId xmlns:a16="http://schemas.microsoft.com/office/drawing/2014/main" val="20004"/>
                    </a:ext>
                  </a:extLst>
                </a:gridCol>
              </a:tblGrid>
              <a:tr h="542645">
                <a:tc>
                  <a:txBody>
                    <a:bodyPr/>
                    <a:lstStyle/>
                    <a:p>
                      <a:pPr marL="0" marR="0">
                        <a:lnSpc>
                          <a:spcPct val="107000"/>
                        </a:lnSpc>
                        <a:spcBef>
                          <a:spcPts val="0"/>
                        </a:spcBef>
                        <a:spcAft>
                          <a:spcPts val="800"/>
                        </a:spcAft>
                      </a:pPr>
                      <a:r>
                        <a:rPr lang="en-US" sz="1800" dirty="0">
                          <a:effectLst/>
                        </a:rPr>
                        <a:t>1</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a:effectLst/>
                        </a:rPr>
                        <a:t>2</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dirty="0">
                          <a:effectLst/>
                        </a:rPr>
                        <a:t>3</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a:effectLst/>
                        </a:rPr>
                        <a:t>4</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dirty="0">
                          <a:effectLst/>
                        </a:rPr>
                        <a:t>5</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extLst>
                  <a:ext uri="{0D108BD9-81ED-4DB2-BD59-A6C34878D82A}">
                    <a16:rowId xmlns:a16="http://schemas.microsoft.com/office/drawing/2014/main" val="10000"/>
                  </a:ext>
                </a:extLst>
              </a:tr>
              <a:tr h="1625024">
                <a:tc>
                  <a:txBody>
                    <a:bodyPr/>
                    <a:lstStyle/>
                    <a:p>
                      <a:pPr marL="0" marR="0">
                        <a:lnSpc>
                          <a:spcPct val="107000"/>
                        </a:lnSpc>
                        <a:spcBef>
                          <a:spcPts val="0"/>
                        </a:spcBef>
                        <a:spcAft>
                          <a:spcPts val="800"/>
                        </a:spcAft>
                      </a:pPr>
                      <a:r>
                        <a:rPr lang="en-US" sz="1800" dirty="0">
                          <a:effectLst/>
                        </a:rPr>
                        <a:t>Target Customer Segment (Type)</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dirty="0">
                          <a:effectLst/>
                        </a:rPr>
                        <a:t>Target Customer Segment  (Number)</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a:effectLst/>
                        </a:rPr>
                        <a:t>Channels to be used to attract the target customer segment</a:t>
                      </a:r>
                      <a:endParaRPr lang="en-IN" sz="2700" b="1">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dirty="0">
                          <a:effectLst/>
                        </a:rPr>
                        <a:t>Estimated number of leads</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tc>
                  <a:txBody>
                    <a:bodyPr/>
                    <a:lstStyle/>
                    <a:p>
                      <a:pPr marL="0" marR="0">
                        <a:lnSpc>
                          <a:spcPct val="107000"/>
                        </a:lnSpc>
                        <a:spcBef>
                          <a:spcPts val="0"/>
                        </a:spcBef>
                        <a:spcAft>
                          <a:spcPts val="800"/>
                        </a:spcAft>
                      </a:pPr>
                      <a:r>
                        <a:rPr lang="en-US" sz="1800" dirty="0">
                          <a:effectLst/>
                        </a:rPr>
                        <a:t>Estimated cost to convert these leads to actual customers</a:t>
                      </a:r>
                      <a:endParaRPr lang="en-IN" sz="2700" b="1" dirty="0">
                        <a:solidFill>
                          <a:srgbClr val="2D498D"/>
                        </a:solidFill>
                        <a:effectLst/>
                        <a:latin typeface="Calibri" panose="020F0502020204030204" pitchFamily="34" charset="0"/>
                        <a:ea typeface="Calibri" panose="020F0502020204030204" pitchFamily="34" charset="0"/>
                        <a:cs typeface="Mangal" panose="02040503050203030202" pitchFamily="18" charset="0"/>
                      </a:endParaRPr>
                    </a:p>
                  </a:txBody>
                  <a:tcPr marL="102866" marR="102866" marT="0" marB="0">
                    <a:solidFill>
                      <a:srgbClr val="FF9933"/>
                    </a:solidFill>
                  </a:tcPr>
                </a:tc>
                <a:extLst>
                  <a:ext uri="{0D108BD9-81ED-4DB2-BD59-A6C34878D82A}">
                    <a16:rowId xmlns:a16="http://schemas.microsoft.com/office/drawing/2014/main" val="10001"/>
                  </a:ext>
                </a:extLst>
              </a:tr>
              <a:tr h="530986">
                <a:tc>
                  <a:txBody>
                    <a:bodyPr/>
                    <a:lstStyle/>
                    <a:p>
                      <a:pPr fontAlgn="base"/>
                      <a:r>
                        <a:rPr lang="en-IN" dirty="0">
                          <a:effectLst/>
                        </a:rPr>
                        <a:t>Buying Enthusiasts</a:t>
                      </a:r>
                    </a:p>
                  </a:txBody>
                  <a:tcPr anchor="ctr">
                    <a:solidFill>
                      <a:srgbClr val="FF9933"/>
                    </a:solidFill>
                  </a:tcPr>
                </a:tc>
                <a:tc>
                  <a:txBody>
                    <a:bodyPr/>
                    <a:lstStyle/>
                    <a:p>
                      <a:pPr fontAlgn="base"/>
                      <a:r>
                        <a:rPr lang="en-IN">
                          <a:effectLst/>
                        </a:rPr>
                        <a:t>High</a:t>
                      </a:r>
                    </a:p>
                  </a:txBody>
                  <a:tcPr anchor="ctr">
                    <a:solidFill>
                      <a:schemeClr val="accent6">
                        <a:lumMod val="20000"/>
                        <a:lumOff val="80000"/>
                      </a:schemeClr>
                    </a:solidFill>
                  </a:tcPr>
                </a:tc>
                <a:tc>
                  <a:txBody>
                    <a:bodyPr/>
                    <a:lstStyle/>
                    <a:p>
                      <a:pPr fontAlgn="base"/>
                      <a:r>
                        <a:rPr lang="en-IN" dirty="0">
                          <a:effectLst/>
                        </a:rPr>
                        <a:t>Social Media, Antique Events</a:t>
                      </a:r>
                    </a:p>
                  </a:txBody>
                  <a:tcPr anchor="ctr">
                    <a:solidFill>
                      <a:schemeClr val="accent6">
                        <a:lumMod val="20000"/>
                        <a:lumOff val="80000"/>
                      </a:schemeClr>
                    </a:solidFill>
                  </a:tcPr>
                </a:tc>
                <a:tc>
                  <a:txBody>
                    <a:bodyPr/>
                    <a:lstStyle/>
                    <a:p>
                      <a:pPr fontAlgn="base"/>
                      <a:r>
                        <a:rPr lang="en-IN">
                          <a:effectLst/>
                        </a:rPr>
                        <a:t>5,000</a:t>
                      </a:r>
                      <a:endParaRPr lang="en-IN" dirty="0">
                        <a:effectLst/>
                      </a:endParaRPr>
                    </a:p>
                  </a:txBody>
                  <a:tcPr anchor="ctr">
                    <a:solidFill>
                      <a:schemeClr val="accent6">
                        <a:lumMod val="20000"/>
                        <a:lumOff val="80000"/>
                      </a:schemeClr>
                    </a:solidFill>
                  </a:tcPr>
                </a:tc>
                <a:tc>
                  <a:txBody>
                    <a:bodyPr/>
                    <a:lstStyle/>
                    <a:p>
                      <a:pPr fontAlgn="base"/>
                      <a:r>
                        <a:rPr lang="en-IN" dirty="0">
                          <a:effectLst/>
                        </a:rPr>
                        <a:t>15,000</a:t>
                      </a:r>
                    </a:p>
                  </a:txBody>
                  <a:tcPr anchor="ctr">
                    <a:solidFill>
                      <a:schemeClr val="accent6">
                        <a:lumMod val="20000"/>
                        <a:lumOff val="80000"/>
                      </a:schemeClr>
                    </a:solidFill>
                  </a:tcPr>
                </a:tc>
                <a:extLst>
                  <a:ext uri="{0D108BD9-81ED-4DB2-BD59-A6C34878D82A}">
                    <a16:rowId xmlns:a16="http://schemas.microsoft.com/office/drawing/2014/main" val="10002"/>
                  </a:ext>
                </a:extLst>
              </a:tr>
              <a:tr h="530986">
                <a:tc>
                  <a:txBody>
                    <a:bodyPr/>
                    <a:lstStyle/>
                    <a:p>
                      <a:pPr fontAlgn="base"/>
                      <a:r>
                        <a:rPr lang="en-IN">
                          <a:effectLst/>
                        </a:rPr>
                        <a:t>Connoisseurs</a:t>
                      </a:r>
                    </a:p>
                  </a:txBody>
                  <a:tcPr anchor="ctr">
                    <a:solidFill>
                      <a:srgbClr val="FF9933"/>
                    </a:solidFill>
                  </a:tcPr>
                </a:tc>
                <a:tc>
                  <a:txBody>
                    <a:bodyPr/>
                    <a:lstStyle/>
                    <a:p>
                      <a:pPr fontAlgn="base"/>
                      <a:r>
                        <a:rPr lang="en-IN">
                          <a:effectLst/>
                        </a:rPr>
                        <a:t>Moderate</a:t>
                      </a:r>
                    </a:p>
                  </a:txBody>
                  <a:tcPr anchor="ctr">
                    <a:solidFill>
                      <a:schemeClr val="accent6">
                        <a:lumMod val="20000"/>
                        <a:lumOff val="80000"/>
                      </a:schemeClr>
                    </a:solidFill>
                  </a:tcPr>
                </a:tc>
                <a:tc>
                  <a:txBody>
                    <a:bodyPr/>
                    <a:lstStyle/>
                    <a:p>
                      <a:pPr fontAlgn="base"/>
                      <a:r>
                        <a:rPr lang="en-IN" dirty="0">
                          <a:effectLst/>
                        </a:rPr>
                        <a:t>Exclusive Religious Clubs, Events</a:t>
                      </a:r>
                    </a:p>
                  </a:txBody>
                  <a:tcPr anchor="ctr">
                    <a:solidFill>
                      <a:schemeClr val="accent6">
                        <a:lumMod val="20000"/>
                        <a:lumOff val="80000"/>
                      </a:schemeClr>
                    </a:solidFill>
                  </a:tcPr>
                </a:tc>
                <a:tc>
                  <a:txBody>
                    <a:bodyPr/>
                    <a:lstStyle/>
                    <a:p>
                      <a:pPr fontAlgn="base"/>
                      <a:r>
                        <a:rPr lang="en-IN" dirty="0">
                          <a:effectLst/>
                        </a:rPr>
                        <a:t>2,500</a:t>
                      </a:r>
                    </a:p>
                  </a:txBody>
                  <a:tcPr anchor="ctr">
                    <a:solidFill>
                      <a:schemeClr val="accent6">
                        <a:lumMod val="20000"/>
                        <a:lumOff val="80000"/>
                      </a:schemeClr>
                    </a:solidFill>
                  </a:tcPr>
                </a:tc>
                <a:tc>
                  <a:txBody>
                    <a:bodyPr/>
                    <a:lstStyle/>
                    <a:p>
                      <a:pPr fontAlgn="base"/>
                      <a:r>
                        <a:rPr lang="en-IN">
                          <a:effectLst/>
                        </a:rPr>
                        <a:t>20,000</a:t>
                      </a:r>
                      <a:endParaRPr lang="en-IN" dirty="0">
                        <a:effectLst/>
                      </a:endParaRPr>
                    </a:p>
                  </a:txBody>
                  <a:tcPr anchor="ctr">
                    <a:solidFill>
                      <a:schemeClr val="accent6">
                        <a:lumMod val="20000"/>
                        <a:lumOff val="80000"/>
                      </a:schemeClr>
                    </a:solidFill>
                  </a:tcPr>
                </a:tc>
                <a:extLst>
                  <a:ext uri="{0D108BD9-81ED-4DB2-BD59-A6C34878D82A}">
                    <a16:rowId xmlns:a16="http://schemas.microsoft.com/office/drawing/2014/main" val="10003"/>
                  </a:ext>
                </a:extLst>
              </a:tr>
              <a:tr h="530986">
                <a:tc>
                  <a:txBody>
                    <a:bodyPr/>
                    <a:lstStyle/>
                    <a:p>
                      <a:pPr fontAlgn="base"/>
                      <a:r>
                        <a:rPr lang="en-IN">
                          <a:effectLst/>
                        </a:rPr>
                        <a:t>Gift Shoppers</a:t>
                      </a:r>
                    </a:p>
                  </a:txBody>
                  <a:tcPr anchor="ctr">
                    <a:solidFill>
                      <a:srgbClr val="FF9933"/>
                    </a:solidFill>
                  </a:tcPr>
                </a:tc>
                <a:tc>
                  <a:txBody>
                    <a:bodyPr/>
                    <a:lstStyle/>
                    <a:p>
                      <a:pPr fontAlgn="base"/>
                      <a:r>
                        <a:rPr lang="en-IN">
                          <a:effectLst/>
                        </a:rPr>
                        <a:t>Moderate</a:t>
                      </a:r>
                    </a:p>
                  </a:txBody>
                  <a:tcPr anchor="ctr">
                    <a:solidFill>
                      <a:schemeClr val="accent6">
                        <a:lumMod val="20000"/>
                        <a:lumOff val="80000"/>
                      </a:schemeClr>
                    </a:solidFill>
                  </a:tcPr>
                </a:tc>
                <a:tc>
                  <a:txBody>
                    <a:bodyPr/>
                    <a:lstStyle/>
                    <a:p>
                      <a:pPr fontAlgn="base"/>
                      <a:r>
                        <a:rPr lang="en-IN" dirty="0">
                          <a:effectLst/>
                        </a:rPr>
                        <a:t>Online Gift Platforms, Events</a:t>
                      </a:r>
                    </a:p>
                  </a:txBody>
                  <a:tcPr anchor="ctr">
                    <a:solidFill>
                      <a:schemeClr val="accent6">
                        <a:lumMod val="20000"/>
                        <a:lumOff val="80000"/>
                      </a:schemeClr>
                    </a:solidFill>
                  </a:tcPr>
                </a:tc>
                <a:tc>
                  <a:txBody>
                    <a:bodyPr/>
                    <a:lstStyle/>
                    <a:p>
                      <a:pPr fontAlgn="base"/>
                      <a:r>
                        <a:rPr lang="en-IN">
                          <a:effectLst/>
                        </a:rPr>
                        <a:t>3,000</a:t>
                      </a:r>
                      <a:endParaRPr lang="en-IN" dirty="0">
                        <a:effectLst/>
                      </a:endParaRPr>
                    </a:p>
                  </a:txBody>
                  <a:tcPr anchor="ctr">
                    <a:solidFill>
                      <a:schemeClr val="accent6">
                        <a:lumMod val="20000"/>
                        <a:lumOff val="80000"/>
                      </a:schemeClr>
                    </a:solidFill>
                  </a:tcPr>
                </a:tc>
                <a:tc>
                  <a:txBody>
                    <a:bodyPr/>
                    <a:lstStyle/>
                    <a:p>
                      <a:pPr fontAlgn="base"/>
                      <a:r>
                        <a:rPr lang="en-IN">
                          <a:effectLst/>
                        </a:rPr>
                        <a:t>12,000</a:t>
                      </a:r>
                      <a:endParaRPr lang="en-IN" dirty="0">
                        <a:effectLst/>
                      </a:endParaRPr>
                    </a:p>
                  </a:txBody>
                  <a:tcPr anchor="ctr">
                    <a:solidFill>
                      <a:schemeClr val="accent6">
                        <a:lumMod val="20000"/>
                        <a:lumOff val="80000"/>
                      </a:schemeClr>
                    </a:solidFill>
                  </a:tcPr>
                </a:tc>
                <a:extLst>
                  <a:ext uri="{0D108BD9-81ED-4DB2-BD59-A6C34878D82A}">
                    <a16:rowId xmlns:a16="http://schemas.microsoft.com/office/drawing/2014/main" val="10004"/>
                  </a:ext>
                </a:extLst>
              </a:tr>
              <a:tr h="530986">
                <a:tc>
                  <a:txBody>
                    <a:bodyPr/>
                    <a:lstStyle/>
                    <a:p>
                      <a:pPr fontAlgn="base"/>
                      <a:r>
                        <a:rPr lang="en-IN">
                          <a:effectLst/>
                        </a:rPr>
                        <a:t>Educational Events Attendees</a:t>
                      </a:r>
                    </a:p>
                  </a:txBody>
                  <a:tcPr anchor="ctr">
                    <a:solidFill>
                      <a:srgbClr val="FF9933"/>
                    </a:solidFill>
                  </a:tcPr>
                </a:tc>
                <a:tc>
                  <a:txBody>
                    <a:bodyPr/>
                    <a:lstStyle/>
                    <a:p>
                      <a:pPr fontAlgn="base"/>
                      <a:r>
                        <a:rPr lang="en-IN">
                          <a:effectLst/>
                        </a:rPr>
                        <a:t>High</a:t>
                      </a:r>
                    </a:p>
                  </a:txBody>
                  <a:tcPr anchor="ctr">
                    <a:solidFill>
                      <a:schemeClr val="accent6">
                        <a:lumMod val="20000"/>
                        <a:lumOff val="80000"/>
                      </a:schemeClr>
                    </a:solidFill>
                  </a:tcPr>
                </a:tc>
                <a:tc>
                  <a:txBody>
                    <a:bodyPr/>
                    <a:lstStyle/>
                    <a:p>
                      <a:pPr fontAlgn="base"/>
                      <a:r>
                        <a:rPr lang="en-IN">
                          <a:effectLst/>
                        </a:rPr>
                        <a:t>Webinars, Collaborations</a:t>
                      </a:r>
                    </a:p>
                  </a:txBody>
                  <a:tcPr anchor="ctr">
                    <a:solidFill>
                      <a:schemeClr val="accent6">
                        <a:lumMod val="20000"/>
                        <a:lumOff val="80000"/>
                      </a:schemeClr>
                    </a:solidFill>
                  </a:tcPr>
                </a:tc>
                <a:tc>
                  <a:txBody>
                    <a:bodyPr/>
                    <a:lstStyle/>
                    <a:p>
                      <a:pPr fontAlgn="base"/>
                      <a:r>
                        <a:rPr lang="en-IN">
                          <a:effectLst/>
                        </a:rPr>
                        <a:t>4,000</a:t>
                      </a:r>
                      <a:endParaRPr lang="en-IN" dirty="0">
                        <a:effectLst/>
                      </a:endParaRPr>
                    </a:p>
                  </a:txBody>
                  <a:tcPr anchor="ctr">
                    <a:solidFill>
                      <a:schemeClr val="accent6">
                        <a:lumMod val="20000"/>
                        <a:lumOff val="80000"/>
                      </a:schemeClr>
                    </a:solidFill>
                  </a:tcPr>
                </a:tc>
                <a:tc>
                  <a:txBody>
                    <a:bodyPr/>
                    <a:lstStyle/>
                    <a:p>
                      <a:pPr fontAlgn="base"/>
                      <a:r>
                        <a:rPr lang="en-IN" dirty="0">
                          <a:effectLst/>
                        </a:rPr>
                        <a:t>18,000</a:t>
                      </a:r>
                    </a:p>
                  </a:txBody>
                  <a:tcPr anchor="ctr">
                    <a:solidFill>
                      <a:schemeClr val="accent6">
                        <a:lumMod val="20000"/>
                        <a:lumOff val="80000"/>
                      </a:schemeClr>
                    </a:solidFill>
                  </a:tcPr>
                </a:tc>
                <a:extLst>
                  <a:ext uri="{0D108BD9-81ED-4DB2-BD59-A6C34878D82A}">
                    <a16:rowId xmlns:a16="http://schemas.microsoft.com/office/drawing/2014/main" val="10005"/>
                  </a:ext>
                </a:extLst>
              </a:tr>
              <a:tr h="530986">
                <a:tc>
                  <a:txBody>
                    <a:bodyPr/>
                    <a:lstStyle/>
                    <a:p>
                      <a:pPr fontAlgn="base"/>
                      <a:r>
                        <a:rPr lang="en-IN">
                          <a:effectLst/>
                        </a:rPr>
                        <a:t>Event Planners</a:t>
                      </a:r>
                    </a:p>
                  </a:txBody>
                  <a:tcPr anchor="ctr">
                    <a:solidFill>
                      <a:srgbClr val="FF9933"/>
                    </a:solidFill>
                  </a:tcPr>
                </a:tc>
                <a:tc>
                  <a:txBody>
                    <a:bodyPr/>
                    <a:lstStyle/>
                    <a:p>
                      <a:pPr fontAlgn="base"/>
                      <a:r>
                        <a:rPr lang="en-IN">
                          <a:effectLst/>
                        </a:rPr>
                        <a:t>Moderate</a:t>
                      </a:r>
                    </a:p>
                  </a:txBody>
                  <a:tcPr anchor="ctr">
                    <a:solidFill>
                      <a:schemeClr val="accent6">
                        <a:lumMod val="20000"/>
                        <a:lumOff val="80000"/>
                      </a:schemeClr>
                    </a:solidFill>
                  </a:tcPr>
                </a:tc>
                <a:tc>
                  <a:txBody>
                    <a:bodyPr/>
                    <a:lstStyle/>
                    <a:p>
                      <a:pPr fontAlgn="base"/>
                      <a:r>
                        <a:rPr lang="en-IN">
                          <a:effectLst/>
                        </a:rPr>
                        <a:t>B2B Networking, Event Platforms</a:t>
                      </a:r>
                    </a:p>
                  </a:txBody>
                  <a:tcPr anchor="ctr">
                    <a:solidFill>
                      <a:schemeClr val="accent6">
                        <a:lumMod val="20000"/>
                        <a:lumOff val="80000"/>
                      </a:schemeClr>
                    </a:solidFill>
                  </a:tcPr>
                </a:tc>
                <a:tc>
                  <a:txBody>
                    <a:bodyPr/>
                    <a:lstStyle/>
                    <a:p>
                      <a:pPr fontAlgn="base"/>
                      <a:r>
                        <a:rPr lang="en-IN">
                          <a:effectLst/>
                        </a:rPr>
                        <a:t>2,500</a:t>
                      </a:r>
                    </a:p>
                  </a:txBody>
                  <a:tcPr anchor="ctr">
                    <a:solidFill>
                      <a:schemeClr val="accent6">
                        <a:lumMod val="20000"/>
                        <a:lumOff val="80000"/>
                      </a:schemeClr>
                    </a:solidFill>
                  </a:tcPr>
                </a:tc>
                <a:tc>
                  <a:txBody>
                    <a:bodyPr/>
                    <a:lstStyle/>
                    <a:p>
                      <a:pPr fontAlgn="base"/>
                      <a:r>
                        <a:rPr lang="en-IN">
                          <a:effectLst/>
                        </a:rPr>
                        <a:t>25,000</a:t>
                      </a:r>
                      <a:endParaRPr lang="en-IN" dirty="0">
                        <a:effectLst/>
                      </a:endParaRPr>
                    </a:p>
                  </a:txBody>
                  <a:tcPr anchor="ctr">
                    <a:solidFill>
                      <a:schemeClr val="accent6">
                        <a:lumMod val="20000"/>
                        <a:lumOff val="80000"/>
                      </a:schemeClr>
                    </a:solidFill>
                  </a:tcPr>
                </a:tc>
                <a:extLst>
                  <a:ext uri="{0D108BD9-81ED-4DB2-BD59-A6C34878D82A}">
                    <a16:rowId xmlns:a16="http://schemas.microsoft.com/office/drawing/2014/main" val="10006"/>
                  </a:ext>
                </a:extLst>
              </a:tr>
              <a:tr h="530986">
                <a:tc>
                  <a:txBody>
                    <a:bodyPr/>
                    <a:lstStyle/>
                    <a:p>
                      <a:pPr fontAlgn="base"/>
                      <a:r>
                        <a:rPr lang="en-IN">
                          <a:effectLst/>
                        </a:rPr>
                        <a:t>Online Communities</a:t>
                      </a:r>
                    </a:p>
                  </a:txBody>
                  <a:tcPr anchor="ctr">
                    <a:solidFill>
                      <a:srgbClr val="FF9933"/>
                    </a:solidFill>
                  </a:tcPr>
                </a:tc>
                <a:tc>
                  <a:txBody>
                    <a:bodyPr/>
                    <a:lstStyle/>
                    <a:p>
                      <a:pPr fontAlgn="base"/>
                      <a:r>
                        <a:rPr lang="en-IN">
                          <a:effectLst/>
                        </a:rPr>
                        <a:t>High</a:t>
                      </a:r>
                    </a:p>
                  </a:txBody>
                  <a:tcPr anchor="ctr">
                    <a:solidFill>
                      <a:schemeClr val="accent6">
                        <a:lumMod val="20000"/>
                        <a:lumOff val="80000"/>
                      </a:schemeClr>
                    </a:solidFill>
                  </a:tcPr>
                </a:tc>
                <a:tc>
                  <a:txBody>
                    <a:bodyPr/>
                    <a:lstStyle/>
                    <a:p>
                      <a:pPr fontAlgn="base"/>
                      <a:r>
                        <a:rPr lang="en-IN">
                          <a:effectLst/>
                        </a:rPr>
                        <a:t>Forums, Social Media Groups</a:t>
                      </a:r>
                    </a:p>
                  </a:txBody>
                  <a:tcPr anchor="ctr">
                    <a:solidFill>
                      <a:schemeClr val="accent6">
                        <a:lumMod val="20000"/>
                        <a:lumOff val="80000"/>
                      </a:schemeClr>
                    </a:solidFill>
                  </a:tcPr>
                </a:tc>
                <a:tc>
                  <a:txBody>
                    <a:bodyPr/>
                    <a:lstStyle/>
                    <a:p>
                      <a:pPr fontAlgn="base"/>
                      <a:r>
                        <a:rPr lang="en-IN">
                          <a:effectLst/>
                        </a:rPr>
                        <a:t>6,000</a:t>
                      </a:r>
                      <a:endParaRPr lang="en-IN" dirty="0">
                        <a:effectLst/>
                      </a:endParaRPr>
                    </a:p>
                  </a:txBody>
                  <a:tcPr anchor="ctr">
                    <a:solidFill>
                      <a:schemeClr val="accent6">
                        <a:lumMod val="20000"/>
                        <a:lumOff val="80000"/>
                      </a:schemeClr>
                    </a:solidFill>
                  </a:tcPr>
                </a:tc>
                <a:tc>
                  <a:txBody>
                    <a:bodyPr/>
                    <a:lstStyle/>
                    <a:p>
                      <a:pPr fontAlgn="base"/>
                      <a:r>
                        <a:rPr lang="en-IN">
                          <a:effectLst/>
                        </a:rPr>
                        <a:t>10,000</a:t>
                      </a:r>
                      <a:endParaRPr lang="en-IN" dirty="0">
                        <a:effectLst/>
                      </a:endParaRPr>
                    </a:p>
                  </a:txBody>
                  <a:tcPr anchor="ctr">
                    <a:solidFill>
                      <a:schemeClr val="accent6">
                        <a:lumMod val="20000"/>
                        <a:lumOff val="80000"/>
                      </a:schemeClr>
                    </a:solidFill>
                  </a:tcPr>
                </a:tc>
                <a:extLst>
                  <a:ext uri="{0D108BD9-81ED-4DB2-BD59-A6C34878D82A}">
                    <a16:rowId xmlns:a16="http://schemas.microsoft.com/office/drawing/2014/main" val="10007"/>
                  </a:ext>
                </a:extLst>
              </a:tr>
              <a:tr h="530986">
                <a:tc>
                  <a:txBody>
                    <a:bodyPr/>
                    <a:lstStyle/>
                    <a:p>
                      <a:pPr fontAlgn="base"/>
                      <a:r>
                        <a:rPr lang="en-IN" dirty="0">
                          <a:effectLst/>
                        </a:rPr>
                        <a:t>General Wine Consumers</a:t>
                      </a:r>
                    </a:p>
                  </a:txBody>
                  <a:tcPr anchor="ctr">
                    <a:solidFill>
                      <a:srgbClr val="FF9933"/>
                    </a:solidFill>
                  </a:tcPr>
                </a:tc>
                <a:tc>
                  <a:txBody>
                    <a:bodyPr/>
                    <a:lstStyle/>
                    <a:p>
                      <a:pPr fontAlgn="base"/>
                      <a:r>
                        <a:rPr lang="en-IN">
                          <a:effectLst/>
                        </a:rPr>
                        <a:t>High</a:t>
                      </a:r>
                    </a:p>
                  </a:txBody>
                  <a:tcPr anchor="ctr">
                    <a:solidFill>
                      <a:schemeClr val="accent6">
                        <a:lumMod val="20000"/>
                        <a:lumOff val="80000"/>
                      </a:schemeClr>
                    </a:solidFill>
                  </a:tcPr>
                </a:tc>
                <a:tc>
                  <a:txBody>
                    <a:bodyPr/>
                    <a:lstStyle/>
                    <a:p>
                      <a:pPr fontAlgn="base"/>
                      <a:r>
                        <a:rPr lang="en-IN">
                          <a:effectLst/>
                        </a:rPr>
                        <a:t>E-commerce Platforms, SEO</a:t>
                      </a:r>
                    </a:p>
                  </a:txBody>
                  <a:tcPr anchor="ctr">
                    <a:solidFill>
                      <a:schemeClr val="accent6">
                        <a:lumMod val="20000"/>
                        <a:lumOff val="80000"/>
                      </a:schemeClr>
                    </a:solidFill>
                  </a:tcPr>
                </a:tc>
                <a:tc>
                  <a:txBody>
                    <a:bodyPr/>
                    <a:lstStyle/>
                    <a:p>
                      <a:pPr fontAlgn="base"/>
                      <a:r>
                        <a:rPr lang="en-IN">
                          <a:effectLst/>
                        </a:rPr>
                        <a:t>8,000</a:t>
                      </a:r>
                      <a:endParaRPr lang="en-IN" dirty="0">
                        <a:effectLst/>
                      </a:endParaRPr>
                    </a:p>
                  </a:txBody>
                  <a:tcPr anchor="ctr">
                    <a:solidFill>
                      <a:schemeClr val="accent6">
                        <a:lumMod val="20000"/>
                        <a:lumOff val="80000"/>
                      </a:schemeClr>
                    </a:solidFill>
                  </a:tcPr>
                </a:tc>
                <a:tc>
                  <a:txBody>
                    <a:bodyPr/>
                    <a:lstStyle/>
                    <a:p>
                      <a:pPr fontAlgn="base"/>
                      <a:r>
                        <a:rPr lang="en-IN" dirty="0">
                          <a:effectLst/>
                        </a:rPr>
                        <a:t>22,000</a:t>
                      </a:r>
                    </a:p>
                  </a:txBody>
                  <a:tcPr anchor="ctr">
                    <a:solidFill>
                      <a:schemeClr val="accent6">
                        <a:lumMod val="20000"/>
                        <a:lumOff val="80000"/>
                      </a:schemeClr>
                    </a:solidFill>
                  </a:tcPr>
                </a:tc>
                <a:extLst>
                  <a:ext uri="{0D108BD9-81ED-4DB2-BD59-A6C34878D82A}">
                    <a16:rowId xmlns:a16="http://schemas.microsoft.com/office/drawing/2014/main" val="10008"/>
                  </a:ext>
                </a:extLst>
              </a:tr>
            </a:tbl>
          </a:graphicData>
        </a:graphic>
      </p:graphicFrame>
      <p:graphicFrame>
        <p:nvGraphicFramePr>
          <p:cNvPr id="4" name="Diagramm 2">
            <a:extLst>
              <a:ext uri="{FF2B5EF4-FFF2-40B4-BE49-F238E27FC236}">
                <a16:creationId xmlns:a16="http://schemas.microsoft.com/office/drawing/2014/main" id="{ECBA711C-BC29-ACC0-79A1-348650227379}"/>
              </a:ext>
            </a:extLst>
          </p:cNvPr>
          <p:cNvGraphicFramePr/>
          <p:nvPr/>
        </p:nvGraphicFramePr>
        <p:xfrm>
          <a:off x="182880" y="3224911"/>
          <a:ext cx="5665027" cy="60479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11648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8D3BFB5-F3EC-4B74-9DA7-84AA6BA58C5E}"/>
              </a:ext>
            </a:extLst>
          </p:cNvPr>
          <p:cNvSpPr txBox="1">
            <a:spLocks/>
          </p:cNvSpPr>
          <p:nvPr/>
        </p:nvSpPr>
        <p:spPr>
          <a:xfrm>
            <a:off x="-4953000" y="257385"/>
            <a:ext cx="15773400" cy="652462"/>
          </a:xfrm>
          <a:prstGeom prst="rect">
            <a:avLst/>
          </a:prstGeom>
        </p:spPr>
        <p:txBody>
          <a:bodyPr vert="horz" lIns="182880" tIns="91440" rIns="182880" bIns="91440" rtlCol="0" anchor="t">
            <a:noAutofit/>
          </a:bodyPr>
          <a:lstStyle>
            <a:lvl1pPr algn="ctr" defTabSz="914400" rtl="0" eaLnBrk="1" latinLnBrk="0" hangingPunct="1">
              <a:spcBef>
                <a:spcPct val="0"/>
              </a:spcBef>
              <a:buNone/>
              <a:defRPr sz="3000" b="1" kern="1200">
                <a:solidFill>
                  <a:srgbClr val="9E0D20"/>
                </a:solidFill>
                <a:latin typeface="Raleway" panose="020B0503030101060003" pitchFamily="34" charset="0"/>
                <a:ea typeface="+mj-ea"/>
                <a:cs typeface="+mj-cs"/>
              </a:defRPr>
            </a:lvl1pPr>
          </a:lstStyle>
          <a:p>
            <a:r>
              <a:rPr lang="en-US" sz="6000" dirty="0">
                <a:solidFill>
                  <a:srgbClr val="C00000"/>
                </a:solidFill>
                <a:latin typeface="Antonio Bold"/>
              </a:rPr>
              <a:t>FINANCIAL PLAN</a:t>
            </a:r>
          </a:p>
        </p:txBody>
      </p:sp>
      <p:sp>
        <p:nvSpPr>
          <p:cNvPr id="21" name="TextBox 20"/>
          <p:cNvSpPr txBox="1"/>
          <p:nvPr/>
        </p:nvSpPr>
        <p:spPr>
          <a:xfrm>
            <a:off x="762000" y="1450763"/>
            <a:ext cx="5675839" cy="507831"/>
          </a:xfrm>
          <a:prstGeom prst="rect">
            <a:avLst/>
          </a:prstGeom>
          <a:noFill/>
        </p:spPr>
        <p:txBody>
          <a:bodyPr wrap="square" rtlCol="0">
            <a:spAutoFit/>
          </a:bodyPr>
          <a:lstStyle/>
          <a:p>
            <a:pPr defTabSz="685800"/>
            <a:r>
              <a:rPr lang="en-US" sz="2700" b="1" dirty="0">
                <a:solidFill>
                  <a:prstClr val="black">
                    <a:lumMod val="85000"/>
                    <a:lumOff val="15000"/>
                  </a:prstClr>
                </a:solidFill>
                <a:latin typeface="Montserrat"/>
              </a:rPr>
              <a:t>Start-up Costs </a:t>
            </a:r>
          </a:p>
        </p:txBody>
      </p:sp>
      <p:pic>
        <p:nvPicPr>
          <p:cNvPr id="7" name="Picture 6">
            <a:extLst>
              <a:ext uri="{FF2B5EF4-FFF2-40B4-BE49-F238E27FC236}">
                <a16:creationId xmlns:a16="http://schemas.microsoft.com/office/drawing/2014/main" id="{4442BE4E-1A05-2FD9-55EB-A3D692A6C8E7}"/>
              </a:ext>
            </a:extLst>
          </p:cNvPr>
          <p:cNvPicPr>
            <a:picLocks noChangeAspect="1"/>
          </p:cNvPicPr>
          <p:nvPr/>
        </p:nvPicPr>
        <p:blipFill rotWithShape="1">
          <a:blip r:embed="rId3"/>
          <a:srcRect l="5750" t="23032" r="7871" b="25685"/>
          <a:stretch/>
        </p:blipFill>
        <p:spPr>
          <a:xfrm>
            <a:off x="15773400" y="257385"/>
            <a:ext cx="1988653" cy="1180678"/>
          </a:xfrm>
          <a:prstGeom prst="rect">
            <a:avLst/>
          </a:prstGeom>
        </p:spPr>
      </p:pic>
      <p:graphicFrame>
        <p:nvGraphicFramePr>
          <p:cNvPr id="9" name="Table 8">
            <a:extLst>
              <a:ext uri="{FF2B5EF4-FFF2-40B4-BE49-F238E27FC236}">
                <a16:creationId xmlns:a16="http://schemas.microsoft.com/office/drawing/2014/main" id="{3A5DCA64-7921-C9AF-7815-EC7B48AC8F3E}"/>
              </a:ext>
            </a:extLst>
          </p:cNvPr>
          <p:cNvGraphicFramePr>
            <a:graphicFrameLocks noGrp="1"/>
          </p:cNvGraphicFramePr>
          <p:nvPr/>
        </p:nvGraphicFramePr>
        <p:xfrm>
          <a:off x="9601200" y="2476499"/>
          <a:ext cx="5562600" cy="6934201"/>
        </p:xfrm>
        <a:graphic>
          <a:graphicData uri="http://schemas.openxmlformats.org/drawingml/2006/table">
            <a:tbl>
              <a:tblPr>
                <a:tableStyleId>{284E427A-3D55-4303-BF80-6455036E1DE7}</a:tableStyleId>
              </a:tblPr>
              <a:tblGrid>
                <a:gridCol w="2781300">
                  <a:extLst>
                    <a:ext uri="{9D8B030D-6E8A-4147-A177-3AD203B41FA5}">
                      <a16:colId xmlns:a16="http://schemas.microsoft.com/office/drawing/2014/main" val="20000"/>
                    </a:ext>
                  </a:extLst>
                </a:gridCol>
                <a:gridCol w="2781300">
                  <a:extLst>
                    <a:ext uri="{9D8B030D-6E8A-4147-A177-3AD203B41FA5}">
                      <a16:colId xmlns:a16="http://schemas.microsoft.com/office/drawing/2014/main" val="20001"/>
                    </a:ext>
                  </a:extLst>
                </a:gridCol>
              </a:tblGrid>
              <a:tr h="630382">
                <a:tc>
                  <a:txBody>
                    <a:bodyPr/>
                    <a:lstStyle/>
                    <a:p>
                      <a:pPr fontAlgn="base"/>
                      <a:r>
                        <a:rPr lang="en-IN" sz="1600" b="1" dirty="0">
                          <a:effectLst/>
                        </a:rPr>
                        <a:t>Total Equipment Costs</a:t>
                      </a:r>
                      <a:endParaRPr lang="en-IN" sz="1600" dirty="0">
                        <a:effectLst/>
                      </a:endParaRPr>
                    </a:p>
                  </a:txBody>
                  <a:tcPr marL="66558" marR="66558" marT="33279" marB="33279" anchor="ctr"/>
                </a:tc>
                <a:tc>
                  <a:txBody>
                    <a:bodyPr/>
                    <a:lstStyle/>
                    <a:p>
                      <a:pPr fontAlgn="base"/>
                      <a:r>
                        <a:rPr lang="en-IN" sz="1600" b="1">
                          <a:effectLst/>
                        </a:rPr>
                        <a:t>15,000</a:t>
                      </a:r>
                      <a:endParaRPr lang="en-IN" sz="1600" dirty="0">
                        <a:effectLst/>
                      </a:endParaRPr>
                    </a:p>
                  </a:txBody>
                  <a:tcPr marL="66558" marR="66558" marT="33279" marB="33279" anchor="ctr"/>
                </a:tc>
                <a:extLst>
                  <a:ext uri="{0D108BD9-81ED-4DB2-BD59-A6C34878D82A}">
                    <a16:rowId xmlns:a16="http://schemas.microsoft.com/office/drawing/2014/main" val="10000"/>
                  </a:ext>
                </a:extLst>
              </a:tr>
              <a:tr h="630382">
                <a:tc>
                  <a:txBody>
                    <a:bodyPr/>
                    <a:lstStyle/>
                    <a:p>
                      <a:pPr fontAlgn="base"/>
                      <a:r>
                        <a:rPr lang="en-IN" sz="1600">
                          <a:effectLst/>
                        </a:rPr>
                        <a:t>Marketing and Promotional Costs</a:t>
                      </a:r>
                    </a:p>
                  </a:txBody>
                  <a:tcPr marL="66558" marR="66558" marT="33279" marB="33279" anchor="ctr"/>
                </a:tc>
                <a:tc>
                  <a:txBody>
                    <a:bodyPr/>
                    <a:lstStyle/>
                    <a:p>
                      <a:pPr fontAlgn="base"/>
                      <a:r>
                        <a:rPr lang="en-IN" sz="1600">
                          <a:effectLst/>
                        </a:rPr>
                        <a:t>10,000</a:t>
                      </a:r>
                      <a:endParaRPr lang="en-IN" sz="1600" dirty="0">
                        <a:effectLst/>
                      </a:endParaRPr>
                    </a:p>
                  </a:txBody>
                  <a:tcPr marL="66558" marR="66558" marT="33279" marB="33279" anchor="ctr"/>
                </a:tc>
                <a:extLst>
                  <a:ext uri="{0D108BD9-81ED-4DB2-BD59-A6C34878D82A}">
                    <a16:rowId xmlns:a16="http://schemas.microsoft.com/office/drawing/2014/main" val="10001"/>
                  </a:ext>
                </a:extLst>
              </a:tr>
              <a:tr h="630382">
                <a:tc>
                  <a:txBody>
                    <a:bodyPr/>
                    <a:lstStyle/>
                    <a:p>
                      <a:pPr fontAlgn="base"/>
                      <a:r>
                        <a:rPr lang="en-IN" sz="1600">
                          <a:effectLst/>
                        </a:rPr>
                        <a:t>Supplies and Raw materials</a:t>
                      </a:r>
                    </a:p>
                  </a:txBody>
                  <a:tcPr marL="66558" marR="66558" marT="33279" marB="33279" anchor="ctr"/>
                </a:tc>
                <a:tc>
                  <a:txBody>
                    <a:bodyPr/>
                    <a:lstStyle/>
                    <a:p>
                      <a:pPr fontAlgn="base"/>
                      <a:r>
                        <a:rPr lang="en-IN" sz="1600">
                          <a:effectLst/>
                        </a:rPr>
                        <a:t>5,000</a:t>
                      </a:r>
                      <a:endParaRPr lang="en-IN" sz="1600" dirty="0">
                        <a:effectLst/>
                      </a:endParaRPr>
                    </a:p>
                  </a:txBody>
                  <a:tcPr marL="66558" marR="66558" marT="33279" marB="33279" anchor="ctr"/>
                </a:tc>
                <a:extLst>
                  <a:ext uri="{0D108BD9-81ED-4DB2-BD59-A6C34878D82A}">
                    <a16:rowId xmlns:a16="http://schemas.microsoft.com/office/drawing/2014/main" val="10002"/>
                  </a:ext>
                </a:extLst>
              </a:tr>
              <a:tr h="630382">
                <a:tc>
                  <a:txBody>
                    <a:bodyPr/>
                    <a:lstStyle/>
                    <a:p>
                      <a:pPr fontAlgn="base"/>
                      <a:r>
                        <a:rPr lang="en-IN" sz="1600" dirty="0">
                          <a:effectLst/>
                        </a:rPr>
                        <a:t>Stationery and office supplies</a:t>
                      </a:r>
                    </a:p>
                  </a:txBody>
                  <a:tcPr marL="66558" marR="66558" marT="33279" marB="33279" anchor="ctr"/>
                </a:tc>
                <a:tc>
                  <a:txBody>
                    <a:bodyPr/>
                    <a:lstStyle/>
                    <a:p>
                      <a:pPr fontAlgn="base"/>
                      <a:r>
                        <a:rPr lang="en-IN" sz="1600">
                          <a:effectLst/>
                        </a:rPr>
                        <a:t>1,000</a:t>
                      </a:r>
                      <a:endParaRPr lang="en-IN" sz="1600" dirty="0">
                        <a:effectLst/>
                      </a:endParaRPr>
                    </a:p>
                  </a:txBody>
                  <a:tcPr marL="66558" marR="66558" marT="33279" marB="33279" anchor="ctr"/>
                </a:tc>
                <a:extLst>
                  <a:ext uri="{0D108BD9-81ED-4DB2-BD59-A6C34878D82A}">
                    <a16:rowId xmlns:a16="http://schemas.microsoft.com/office/drawing/2014/main" val="10003"/>
                  </a:ext>
                </a:extLst>
              </a:tr>
              <a:tr h="353042">
                <a:tc>
                  <a:txBody>
                    <a:bodyPr/>
                    <a:lstStyle/>
                    <a:p>
                      <a:pPr fontAlgn="base"/>
                      <a:r>
                        <a:rPr lang="en-IN" sz="1600">
                          <a:effectLst/>
                        </a:rPr>
                        <a:t>Working capital</a:t>
                      </a:r>
                    </a:p>
                  </a:txBody>
                  <a:tcPr marL="66558" marR="66558" marT="33279" marB="33279" anchor="ctr"/>
                </a:tc>
                <a:tc>
                  <a:txBody>
                    <a:bodyPr/>
                    <a:lstStyle/>
                    <a:p>
                      <a:pPr fontAlgn="base"/>
                      <a:r>
                        <a:rPr lang="en-IN" sz="1600">
                          <a:effectLst/>
                        </a:rPr>
                        <a:t>10,000</a:t>
                      </a:r>
                      <a:endParaRPr lang="en-IN" sz="1600" dirty="0">
                        <a:effectLst/>
                      </a:endParaRPr>
                    </a:p>
                  </a:txBody>
                  <a:tcPr marL="66558" marR="66558" marT="33279" marB="33279" anchor="ctr"/>
                </a:tc>
                <a:extLst>
                  <a:ext uri="{0D108BD9-81ED-4DB2-BD59-A6C34878D82A}">
                    <a16:rowId xmlns:a16="http://schemas.microsoft.com/office/drawing/2014/main" val="10004"/>
                  </a:ext>
                </a:extLst>
              </a:tr>
              <a:tr h="630382">
                <a:tc>
                  <a:txBody>
                    <a:bodyPr/>
                    <a:lstStyle/>
                    <a:p>
                      <a:pPr fontAlgn="base"/>
                      <a:r>
                        <a:rPr lang="en-IN" sz="1600" b="1">
                          <a:effectLst/>
                        </a:rPr>
                        <a:t>Total Starting Operations Costs</a:t>
                      </a:r>
                      <a:endParaRPr lang="en-IN" sz="1600">
                        <a:effectLst/>
                      </a:endParaRPr>
                    </a:p>
                  </a:txBody>
                  <a:tcPr marL="66558" marR="66558" marT="33279" marB="33279" anchor="ctr"/>
                </a:tc>
                <a:tc>
                  <a:txBody>
                    <a:bodyPr/>
                    <a:lstStyle/>
                    <a:p>
                      <a:pPr fontAlgn="base"/>
                      <a:r>
                        <a:rPr lang="en-IN" sz="1600" b="1">
                          <a:effectLst/>
                        </a:rPr>
                        <a:t>26,000</a:t>
                      </a:r>
                      <a:endParaRPr lang="en-IN" sz="1600" dirty="0">
                        <a:effectLst/>
                      </a:endParaRPr>
                    </a:p>
                  </a:txBody>
                  <a:tcPr marL="66558" marR="66558" marT="33279" marB="33279" anchor="ctr"/>
                </a:tc>
                <a:extLst>
                  <a:ext uri="{0D108BD9-81ED-4DB2-BD59-A6C34878D82A}">
                    <a16:rowId xmlns:a16="http://schemas.microsoft.com/office/drawing/2014/main" val="10005"/>
                  </a:ext>
                </a:extLst>
              </a:tr>
              <a:tr h="630382">
                <a:tc>
                  <a:txBody>
                    <a:bodyPr/>
                    <a:lstStyle/>
                    <a:p>
                      <a:pPr fontAlgn="base"/>
                      <a:r>
                        <a:rPr lang="en-IN" sz="1600">
                          <a:effectLst/>
                        </a:rPr>
                        <a:t>Equity investment (by Team)</a:t>
                      </a:r>
                    </a:p>
                  </a:txBody>
                  <a:tcPr marL="66558" marR="66558" marT="33279" marB="33279" anchor="ctr"/>
                </a:tc>
                <a:tc>
                  <a:txBody>
                    <a:bodyPr/>
                    <a:lstStyle/>
                    <a:p>
                      <a:pPr fontAlgn="base"/>
                      <a:r>
                        <a:rPr lang="en-IN" sz="1600">
                          <a:effectLst/>
                        </a:rPr>
                        <a:t>50,000</a:t>
                      </a:r>
                      <a:endParaRPr lang="en-IN" sz="1600" dirty="0">
                        <a:effectLst/>
                      </a:endParaRPr>
                    </a:p>
                  </a:txBody>
                  <a:tcPr marL="66558" marR="66558" marT="33279" marB="33279" anchor="ctr"/>
                </a:tc>
                <a:extLst>
                  <a:ext uri="{0D108BD9-81ED-4DB2-BD59-A6C34878D82A}">
                    <a16:rowId xmlns:a16="http://schemas.microsoft.com/office/drawing/2014/main" val="10006"/>
                  </a:ext>
                </a:extLst>
              </a:tr>
              <a:tr h="630382">
                <a:tc>
                  <a:txBody>
                    <a:bodyPr/>
                    <a:lstStyle/>
                    <a:p>
                      <a:pPr fontAlgn="base"/>
                      <a:r>
                        <a:rPr lang="en-US" sz="1600" dirty="0">
                          <a:effectLst/>
                        </a:rPr>
                        <a:t>Loans (from College or Others)</a:t>
                      </a:r>
                    </a:p>
                  </a:txBody>
                  <a:tcPr marL="66558" marR="66558" marT="33279" marB="33279" anchor="ctr"/>
                </a:tc>
                <a:tc>
                  <a:txBody>
                    <a:bodyPr/>
                    <a:lstStyle/>
                    <a:p>
                      <a:pPr fontAlgn="base"/>
                      <a:r>
                        <a:rPr lang="en-IN" sz="1600" dirty="0">
                          <a:effectLst/>
                        </a:rPr>
                        <a:t>0</a:t>
                      </a:r>
                    </a:p>
                  </a:txBody>
                  <a:tcPr marL="66558" marR="66558" marT="33279" marB="33279" anchor="ctr"/>
                </a:tc>
                <a:extLst>
                  <a:ext uri="{0D108BD9-81ED-4DB2-BD59-A6C34878D82A}">
                    <a16:rowId xmlns:a16="http://schemas.microsoft.com/office/drawing/2014/main" val="10007"/>
                  </a:ext>
                </a:extLst>
              </a:tr>
              <a:tr h="630382">
                <a:tc>
                  <a:txBody>
                    <a:bodyPr/>
                    <a:lstStyle/>
                    <a:p>
                      <a:pPr fontAlgn="base"/>
                      <a:r>
                        <a:rPr lang="en-IN" sz="1600" b="1" dirty="0">
                          <a:effectLst/>
                        </a:rPr>
                        <a:t>Total Start-Up Capital</a:t>
                      </a:r>
                      <a:endParaRPr lang="en-IN" sz="1600" dirty="0">
                        <a:effectLst/>
                      </a:endParaRPr>
                    </a:p>
                  </a:txBody>
                  <a:tcPr marL="66558" marR="66558" marT="33279" marB="33279" anchor="ctr"/>
                </a:tc>
                <a:tc>
                  <a:txBody>
                    <a:bodyPr/>
                    <a:lstStyle/>
                    <a:p>
                      <a:pPr fontAlgn="base"/>
                      <a:r>
                        <a:rPr lang="en-IN" sz="1600" b="1">
                          <a:effectLst/>
                        </a:rPr>
                        <a:t>50,000</a:t>
                      </a:r>
                      <a:endParaRPr lang="en-IN" sz="1600" dirty="0">
                        <a:effectLst/>
                      </a:endParaRPr>
                    </a:p>
                  </a:txBody>
                  <a:tcPr marL="66558" marR="66558" marT="33279" marB="33279" anchor="ctr"/>
                </a:tc>
                <a:extLst>
                  <a:ext uri="{0D108BD9-81ED-4DB2-BD59-A6C34878D82A}">
                    <a16:rowId xmlns:a16="http://schemas.microsoft.com/office/drawing/2014/main" val="10008"/>
                  </a:ext>
                </a:extLst>
              </a:tr>
              <a:tr h="1185061">
                <a:tc>
                  <a:txBody>
                    <a:bodyPr/>
                    <a:lstStyle/>
                    <a:p>
                      <a:pPr fontAlgn="base"/>
                      <a:r>
                        <a:rPr lang="en-IN" sz="1600">
                          <a:effectLst/>
                        </a:rPr>
                        <a:t>28,000</a:t>
                      </a:r>
                      <a:endParaRPr lang="en-IN" sz="1600" dirty="0">
                        <a:effectLst/>
                      </a:endParaRPr>
                    </a:p>
                  </a:txBody>
                  <a:tcPr marL="66558" marR="66558" marT="33279" marB="33279" anchor="ctr"/>
                </a:tc>
                <a:tc>
                  <a:txBody>
                    <a:bodyPr/>
                    <a:lstStyle/>
                    <a:p>
                      <a:pPr fontAlgn="base"/>
                      <a:r>
                        <a:rPr lang="en-US" sz="1600">
                          <a:effectLst/>
                        </a:rPr>
                        <a:t>To cover start-up costs and working capital for the first six months.</a:t>
                      </a:r>
                    </a:p>
                  </a:txBody>
                  <a:tcPr marL="66558" marR="66558" marT="33279" marB="33279" anchor="ctr"/>
                </a:tc>
                <a:extLst>
                  <a:ext uri="{0D108BD9-81ED-4DB2-BD59-A6C34878D82A}">
                    <a16:rowId xmlns:a16="http://schemas.microsoft.com/office/drawing/2014/main" val="10009"/>
                  </a:ext>
                </a:extLst>
              </a:tr>
              <a:tr h="353042">
                <a:tc>
                  <a:txBody>
                    <a:bodyPr/>
                    <a:lstStyle/>
                    <a:p>
                      <a:pPr fontAlgn="base"/>
                      <a:r>
                        <a:rPr lang="en-IN" sz="1600" b="1" dirty="0">
                          <a:effectLst/>
                        </a:rPr>
                        <a:t>Total Set-Up Costs</a:t>
                      </a:r>
                      <a:endParaRPr lang="en-IN" sz="1600" dirty="0">
                        <a:effectLst/>
                      </a:endParaRPr>
                    </a:p>
                  </a:txBody>
                  <a:tcPr marL="66558" marR="66558" marT="33279" marB="33279" anchor="ctr"/>
                </a:tc>
                <a:tc>
                  <a:txBody>
                    <a:bodyPr/>
                    <a:lstStyle/>
                    <a:p>
                      <a:pPr fontAlgn="base"/>
                      <a:r>
                        <a:rPr lang="en-IN" sz="1600" b="1">
                          <a:effectLst/>
                        </a:rPr>
                        <a:t>53,000</a:t>
                      </a:r>
                      <a:endParaRPr lang="en-IN" sz="1600" dirty="0">
                        <a:effectLst/>
                      </a:endParaRPr>
                    </a:p>
                  </a:txBody>
                  <a:tcPr marL="66558" marR="66558" marT="33279" marB="33279" anchor="ctr"/>
                </a:tc>
                <a:extLst>
                  <a:ext uri="{0D108BD9-81ED-4DB2-BD59-A6C34878D82A}">
                    <a16:rowId xmlns:a16="http://schemas.microsoft.com/office/drawing/2014/main" val="10010"/>
                  </a:ext>
                </a:extLst>
              </a:tr>
            </a:tbl>
          </a:graphicData>
        </a:graphic>
      </p:graphicFrame>
      <p:graphicFrame>
        <p:nvGraphicFramePr>
          <p:cNvPr id="2" name="Table 1">
            <a:extLst>
              <a:ext uri="{FF2B5EF4-FFF2-40B4-BE49-F238E27FC236}">
                <a16:creationId xmlns:a16="http://schemas.microsoft.com/office/drawing/2014/main" id="{0E687E9A-0636-AB6B-AB08-DADDF426FFB4}"/>
              </a:ext>
            </a:extLst>
          </p:cNvPr>
          <p:cNvGraphicFramePr>
            <a:graphicFrameLocks noGrp="1"/>
          </p:cNvGraphicFramePr>
          <p:nvPr>
            <p:extLst>
              <p:ext uri="{D42A27DB-BD31-4B8C-83A1-F6EECF244321}">
                <p14:modId xmlns:p14="http://schemas.microsoft.com/office/powerpoint/2010/main" val="1385547713"/>
              </p:ext>
            </p:extLst>
          </p:nvPr>
        </p:nvGraphicFramePr>
        <p:xfrm>
          <a:off x="2362200" y="3068182"/>
          <a:ext cx="5257800" cy="5750833"/>
        </p:xfrm>
        <a:graphic>
          <a:graphicData uri="http://schemas.openxmlformats.org/drawingml/2006/table">
            <a:tbl>
              <a:tblPr>
                <a:tableStyleId>{284E427A-3D55-4303-BF80-6455036E1DE7}</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tblGrid>
              <a:tr h="0">
                <a:tc>
                  <a:txBody>
                    <a:bodyPr/>
                    <a:lstStyle/>
                    <a:p>
                      <a:pPr fontAlgn="b"/>
                      <a:r>
                        <a:rPr lang="en-IN" sz="1600" b="1" dirty="0">
                          <a:effectLst/>
                        </a:rPr>
                        <a:t>Expense/Source</a:t>
                      </a:r>
                    </a:p>
                  </a:txBody>
                  <a:tcPr marL="72999" marR="72999" marT="36500" marB="36500" anchor="b"/>
                </a:tc>
                <a:tc>
                  <a:txBody>
                    <a:bodyPr/>
                    <a:lstStyle/>
                    <a:p>
                      <a:pPr fontAlgn="b"/>
                      <a:r>
                        <a:rPr lang="en-IN" sz="1600" b="1" dirty="0">
                          <a:effectLst/>
                        </a:rPr>
                        <a:t>Cost/Amount</a:t>
                      </a:r>
                    </a:p>
                  </a:txBody>
                  <a:tcPr marL="72999" marR="72999" marT="36500" marB="36500" anchor="b"/>
                </a:tc>
                <a:extLst>
                  <a:ext uri="{0D108BD9-81ED-4DB2-BD59-A6C34878D82A}">
                    <a16:rowId xmlns:a16="http://schemas.microsoft.com/office/drawing/2014/main" val="10000"/>
                  </a:ext>
                </a:extLst>
              </a:tr>
              <a:tr h="1048735">
                <a:tc>
                  <a:txBody>
                    <a:bodyPr/>
                    <a:lstStyle/>
                    <a:p>
                      <a:pPr fontAlgn="base"/>
                      <a:r>
                        <a:rPr lang="en-IN" sz="1600" b="1">
                          <a:effectLst/>
                        </a:rPr>
                        <a:t>Consultant Fees (Accountants, Lawyers, etc.)</a:t>
                      </a:r>
                      <a:endParaRPr lang="en-IN" sz="1600">
                        <a:effectLst/>
                      </a:endParaRPr>
                    </a:p>
                  </a:txBody>
                  <a:tcPr marL="72999" marR="72999" marT="36500" marB="36500" anchor="ctr"/>
                </a:tc>
                <a:tc>
                  <a:txBody>
                    <a:bodyPr/>
                    <a:lstStyle/>
                    <a:p>
                      <a:pPr fontAlgn="base"/>
                      <a:r>
                        <a:rPr lang="en-IN" sz="1600">
                          <a:effectLst/>
                        </a:rPr>
                        <a:t>5,000</a:t>
                      </a:r>
                      <a:endParaRPr lang="en-IN" sz="1600" dirty="0">
                        <a:effectLst/>
                      </a:endParaRPr>
                    </a:p>
                  </a:txBody>
                  <a:tcPr marL="72999" marR="72999" marT="36500" marB="36500" anchor="ctr"/>
                </a:tc>
                <a:extLst>
                  <a:ext uri="{0D108BD9-81ED-4DB2-BD59-A6C34878D82A}">
                    <a16:rowId xmlns:a16="http://schemas.microsoft.com/office/drawing/2014/main" val="10001"/>
                  </a:ext>
                </a:extLst>
              </a:tr>
              <a:tr h="730876">
                <a:tc>
                  <a:txBody>
                    <a:bodyPr/>
                    <a:lstStyle/>
                    <a:p>
                      <a:pPr fontAlgn="base"/>
                      <a:r>
                        <a:rPr lang="en-IN" sz="1600" b="1">
                          <a:effectLst/>
                        </a:rPr>
                        <a:t>Business Registration fees</a:t>
                      </a:r>
                      <a:endParaRPr lang="en-IN" sz="1600">
                        <a:effectLst/>
                      </a:endParaRPr>
                    </a:p>
                  </a:txBody>
                  <a:tcPr marL="72999" marR="72999" marT="36500" marB="36500" anchor="ctr"/>
                </a:tc>
                <a:tc>
                  <a:txBody>
                    <a:bodyPr/>
                    <a:lstStyle/>
                    <a:p>
                      <a:pPr fontAlgn="base"/>
                      <a:r>
                        <a:rPr lang="en-IN" sz="1600" dirty="0">
                          <a:effectLst/>
                        </a:rPr>
                        <a:t>2,500</a:t>
                      </a:r>
                    </a:p>
                  </a:txBody>
                  <a:tcPr marL="72999" marR="72999" marT="36500" marB="36500" anchor="ctr"/>
                </a:tc>
                <a:extLst>
                  <a:ext uri="{0D108BD9-81ED-4DB2-BD59-A6C34878D82A}">
                    <a16:rowId xmlns:a16="http://schemas.microsoft.com/office/drawing/2014/main" val="10002"/>
                  </a:ext>
                </a:extLst>
              </a:tr>
              <a:tr h="1366594">
                <a:tc>
                  <a:txBody>
                    <a:bodyPr/>
                    <a:lstStyle/>
                    <a:p>
                      <a:pPr fontAlgn="base"/>
                      <a:r>
                        <a:rPr lang="en-IN" sz="1600" b="1" dirty="0">
                          <a:effectLst/>
                        </a:rPr>
                        <a:t>Website Related (Domain registration, Website setup, etc.)</a:t>
                      </a:r>
                      <a:endParaRPr lang="en-IN" sz="1600" dirty="0">
                        <a:effectLst/>
                      </a:endParaRPr>
                    </a:p>
                  </a:txBody>
                  <a:tcPr marL="72999" marR="72999" marT="36500" marB="36500" anchor="ctr"/>
                </a:tc>
                <a:tc>
                  <a:txBody>
                    <a:bodyPr/>
                    <a:lstStyle/>
                    <a:p>
                      <a:pPr fontAlgn="base"/>
                      <a:r>
                        <a:rPr lang="en-IN" sz="1600">
                          <a:effectLst/>
                        </a:rPr>
                        <a:t>1,000</a:t>
                      </a:r>
                      <a:endParaRPr lang="en-IN" sz="1600" dirty="0">
                        <a:effectLst/>
                      </a:endParaRPr>
                    </a:p>
                  </a:txBody>
                  <a:tcPr marL="72999" marR="72999" marT="36500" marB="36500" anchor="ctr"/>
                </a:tc>
                <a:extLst>
                  <a:ext uri="{0D108BD9-81ED-4DB2-BD59-A6C34878D82A}">
                    <a16:rowId xmlns:a16="http://schemas.microsoft.com/office/drawing/2014/main" val="10003"/>
                  </a:ext>
                </a:extLst>
              </a:tr>
              <a:tr h="413018">
                <a:tc>
                  <a:txBody>
                    <a:bodyPr/>
                    <a:lstStyle/>
                    <a:p>
                      <a:pPr fontAlgn="base"/>
                      <a:r>
                        <a:rPr lang="en-IN" sz="1600" b="1" dirty="0">
                          <a:effectLst/>
                        </a:rPr>
                        <a:t>Licenses</a:t>
                      </a:r>
                      <a:endParaRPr lang="en-IN" sz="1600" dirty="0">
                        <a:effectLst/>
                      </a:endParaRPr>
                    </a:p>
                  </a:txBody>
                  <a:tcPr marL="72999" marR="72999" marT="36500" marB="36500" anchor="ctr"/>
                </a:tc>
                <a:tc>
                  <a:txBody>
                    <a:bodyPr/>
                    <a:lstStyle/>
                    <a:p>
                      <a:pPr fontAlgn="base"/>
                      <a:r>
                        <a:rPr lang="en-IN" sz="1600">
                          <a:effectLst/>
                        </a:rPr>
                        <a:t>2,000</a:t>
                      </a:r>
                      <a:endParaRPr lang="en-IN" sz="1600" dirty="0">
                        <a:effectLst/>
                      </a:endParaRPr>
                    </a:p>
                  </a:txBody>
                  <a:tcPr marL="72999" marR="72999" marT="36500" marB="36500" anchor="ctr"/>
                </a:tc>
                <a:extLst>
                  <a:ext uri="{0D108BD9-81ED-4DB2-BD59-A6C34878D82A}">
                    <a16:rowId xmlns:a16="http://schemas.microsoft.com/office/drawing/2014/main" val="10004"/>
                  </a:ext>
                </a:extLst>
              </a:tr>
              <a:tr h="730876">
                <a:tc>
                  <a:txBody>
                    <a:bodyPr/>
                    <a:lstStyle/>
                    <a:p>
                      <a:pPr fontAlgn="base"/>
                      <a:r>
                        <a:rPr lang="en-IN" sz="1600" b="1">
                          <a:effectLst/>
                        </a:rPr>
                        <a:t>Other Start-Up Costs</a:t>
                      </a:r>
                      <a:endParaRPr lang="en-IN" sz="1600">
                        <a:effectLst/>
                      </a:endParaRPr>
                    </a:p>
                  </a:txBody>
                  <a:tcPr marL="72999" marR="72999" marT="36500" marB="36500" anchor="ctr"/>
                </a:tc>
                <a:tc>
                  <a:txBody>
                    <a:bodyPr/>
                    <a:lstStyle/>
                    <a:p>
                      <a:pPr fontAlgn="base"/>
                      <a:r>
                        <a:rPr lang="en-IN" sz="1600" dirty="0">
                          <a:effectLst/>
                        </a:rPr>
                        <a:t>1,500</a:t>
                      </a:r>
                    </a:p>
                  </a:txBody>
                  <a:tcPr marL="72999" marR="72999" marT="36500" marB="36500" anchor="ctr"/>
                </a:tc>
                <a:extLst>
                  <a:ext uri="{0D108BD9-81ED-4DB2-BD59-A6C34878D82A}">
                    <a16:rowId xmlns:a16="http://schemas.microsoft.com/office/drawing/2014/main" val="10005"/>
                  </a:ext>
                </a:extLst>
              </a:tr>
              <a:tr h="730876">
                <a:tc>
                  <a:txBody>
                    <a:bodyPr/>
                    <a:lstStyle/>
                    <a:p>
                      <a:pPr fontAlgn="base"/>
                      <a:r>
                        <a:rPr lang="en-IN" sz="1600" b="1">
                          <a:effectLst/>
                        </a:rPr>
                        <a:t>Total Start-Up Expenses</a:t>
                      </a:r>
                      <a:endParaRPr lang="en-IN" sz="1600">
                        <a:effectLst/>
                      </a:endParaRPr>
                    </a:p>
                  </a:txBody>
                  <a:tcPr marL="72999" marR="72999" marT="36500" marB="36500" anchor="ctr"/>
                </a:tc>
                <a:tc>
                  <a:txBody>
                    <a:bodyPr/>
                    <a:lstStyle/>
                    <a:p>
                      <a:pPr fontAlgn="base"/>
                      <a:r>
                        <a:rPr lang="en-IN" sz="1600" b="1">
                          <a:effectLst/>
                        </a:rPr>
                        <a:t>12,000</a:t>
                      </a:r>
                      <a:endParaRPr lang="en-IN" sz="1600" dirty="0">
                        <a:effectLst/>
                      </a:endParaRPr>
                    </a:p>
                  </a:txBody>
                  <a:tcPr marL="72999" marR="72999" marT="36500" marB="36500" anchor="ctr"/>
                </a:tc>
                <a:extLst>
                  <a:ext uri="{0D108BD9-81ED-4DB2-BD59-A6C34878D82A}">
                    <a16:rowId xmlns:a16="http://schemas.microsoft.com/office/drawing/2014/main" val="10006"/>
                  </a:ext>
                </a:extLst>
              </a:tr>
              <a:tr h="413018">
                <a:tc>
                  <a:txBody>
                    <a:bodyPr/>
                    <a:lstStyle/>
                    <a:p>
                      <a:pPr fontAlgn="base"/>
                      <a:r>
                        <a:rPr lang="en-IN" sz="1600" b="1" dirty="0">
                          <a:effectLst/>
                        </a:rPr>
                        <a:t>Other equipment</a:t>
                      </a:r>
                    </a:p>
                  </a:txBody>
                  <a:tcPr marL="72999" marR="72999" marT="36500" marB="36500" anchor="ctr"/>
                </a:tc>
                <a:tc>
                  <a:txBody>
                    <a:bodyPr/>
                    <a:lstStyle/>
                    <a:p>
                      <a:pPr fontAlgn="base"/>
                      <a:r>
                        <a:rPr lang="en-IN" sz="1600">
                          <a:effectLst/>
                        </a:rPr>
                        <a:t>2,000</a:t>
                      </a:r>
                      <a:endParaRPr lang="en-IN" sz="1600" dirty="0">
                        <a:effectLst/>
                      </a:endParaRPr>
                    </a:p>
                  </a:txBody>
                  <a:tcPr marL="72999" marR="72999" marT="36500" marB="36500"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99420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09600" y="485895"/>
            <a:ext cx="5675839" cy="646331"/>
          </a:xfrm>
          <a:prstGeom prst="rect">
            <a:avLst/>
          </a:prstGeom>
          <a:noFill/>
        </p:spPr>
        <p:txBody>
          <a:bodyPr wrap="square" rtlCol="0">
            <a:spAutoFit/>
          </a:bodyPr>
          <a:lstStyle/>
          <a:p>
            <a:pPr defTabSz="685800"/>
            <a:r>
              <a:rPr lang="en-US" sz="3600" b="1" dirty="0">
                <a:solidFill>
                  <a:schemeClr val="accent2"/>
                </a:solidFill>
                <a:latin typeface="Montserrat"/>
              </a:rPr>
              <a:t>Forecast P&amp;L </a:t>
            </a:r>
          </a:p>
        </p:txBody>
      </p:sp>
      <p:pic>
        <p:nvPicPr>
          <p:cNvPr id="2" name="Picture 1">
            <a:extLst>
              <a:ext uri="{FF2B5EF4-FFF2-40B4-BE49-F238E27FC236}">
                <a16:creationId xmlns:a16="http://schemas.microsoft.com/office/drawing/2014/main" id="{5E8C96E0-B7A2-69C6-1374-198D110C4617}"/>
              </a:ext>
            </a:extLst>
          </p:cNvPr>
          <p:cNvPicPr>
            <a:picLocks noChangeAspect="1"/>
          </p:cNvPicPr>
          <p:nvPr/>
        </p:nvPicPr>
        <p:blipFill rotWithShape="1">
          <a:blip r:embed="rId3"/>
          <a:srcRect l="5750" t="23032" r="7871" b="25685"/>
          <a:stretch/>
        </p:blipFill>
        <p:spPr>
          <a:xfrm>
            <a:off x="16306800" y="340113"/>
            <a:ext cx="1579722" cy="937893"/>
          </a:xfrm>
          <a:prstGeom prst="rect">
            <a:avLst/>
          </a:prstGeom>
        </p:spPr>
      </p:pic>
      <p:graphicFrame>
        <p:nvGraphicFramePr>
          <p:cNvPr id="3" name="Table 2">
            <a:extLst>
              <a:ext uri="{FF2B5EF4-FFF2-40B4-BE49-F238E27FC236}">
                <a16:creationId xmlns:a16="http://schemas.microsoft.com/office/drawing/2014/main" id="{904C425D-CF1E-0612-7618-FB9C74597139}"/>
              </a:ext>
            </a:extLst>
          </p:cNvPr>
          <p:cNvGraphicFramePr>
            <a:graphicFrameLocks noGrp="1"/>
          </p:cNvGraphicFramePr>
          <p:nvPr>
            <p:extLst>
              <p:ext uri="{D42A27DB-BD31-4B8C-83A1-F6EECF244321}">
                <p14:modId xmlns:p14="http://schemas.microsoft.com/office/powerpoint/2010/main" val="2640958984"/>
              </p:ext>
            </p:extLst>
          </p:nvPr>
        </p:nvGraphicFramePr>
        <p:xfrm>
          <a:off x="381000" y="1711342"/>
          <a:ext cx="17525998" cy="7992042"/>
        </p:xfrm>
        <a:graphic>
          <a:graphicData uri="http://schemas.openxmlformats.org/drawingml/2006/table">
            <a:tbl>
              <a:tblPr>
                <a:tableStyleId>{D7AC3CCA-C797-4891-BE02-D94E43425B78}</a:tableStyleId>
              </a:tblPr>
              <a:tblGrid>
                <a:gridCol w="1600200">
                  <a:extLst>
                    <a:ext uri="{9D8B030D-6E8A-4147-A177-3AD203B41FA5}">
                      <a16:colId xmlns:a16="http://schemas.microsoft.com/office/drawing/2014/main" val="20000"/>
                    </a:ext>
                  </a:extLst>
                </a:gridCol>
                <a:gridCol w="903514">
                  <a:extLst>
                    <a:ext uri="{9D8B030D-6E8A-4147-A177-3AD203B41FA5}">
                      <a16:colId xmlns:a16="http://schemas.microsoft.com/office/drawing/2014/main" val="20001"/>
                    </a:ext>
                  </a:extLst>
                </a:gridCol>
                <a:gridCol w="1251857">
                  <a:extLst>
                    <a:ext uri="{9D8B030D-6E8A-4147-A177-3AD203B41FA5}">
                      <a16:colId xmlns:a16="http://schemas.microsoft.com/office/drawing/2014/main" val="20002"/>
                    </a:ext>
                  </a:extLst>
                </a:gridCol>
                <a:gridCol w="1349829">
                  <a:extLst>
                    <a:ext uri="{9D8B030D-6E8A-4147-A177-3AD203B41FA5}">
                      <a16:colId xmlns:a16="http://schemas.microsoft.com/office/drawing/2014/main" val="20003"/>
                    </a:ext>
                  </a:extLst>
                </a:gridCol>
                <a:gridCol w="1153885">
                  <a:extLst>
                    <a:ext uri="{9D8B030D-6E8A-4147-A177-3AD203B41FA5}">
                      <a16:colId xmlns:a16="http://schemas.microsoft.com/office/drawing/2014/main" val="20004"/>
                    </a:ext>
                  </a:extLst>
                </a:gridCol>
                <a:gridCol w="1251857">
                  <a:extLst>
                    <a:ext uri="{9D8B030D-6E8A-4147-A177-3AD203B41FA5}">
                      <a16:colId xmlns:a16="http://schemas.microsoft.com/office/drawing/2014/main" val="20005"/>
                    </a:ext>
                  </a:extLst>
                </a:gridCol>
                <a:gridCol w="1251857">
                  <a:extLst>
                    <a:ext uri="{9D8B030D-6E8A-4147-A177-3AD203B41FA5}">
                      <a16:colId xmlns:a16="http://schemas.microsoft.com/office/drawing/2014/main" val="20006"/>
                    </a:ext>
                  </a:extLst>
                </a:gridCol>
                <a:gridCol w="1251857">
                  <a:extLst>
                    <a:ext uri="{9D8B030D-6E8A-4147-A177-3AD203B41FA5}">
                      <a16:colId xmlns:a16="http://schemas.microsoft.com/office/drawing/2014/main" val="20007"/>
                    </a:ext>
                  </a:extLst>
                </a:gridCol>
                <a:gridCol w="1251857">
                  <a:extLst>
                    <a:ext uri="{9D8B030D-6E8A-4147-A177-3AD203B41FA5}">
                      <a16:colId xmlns:a16="http://schemas.microsoft.com/office/drawing/2014/main" val="20008"/>
                    </a:ext>
                  </a:extLst>
                </a:gridCol>
                <a:gridCol w="1251857">
                  <a:extLst>
                    <a:ext uri="{9D8B030D-6E8A-4147-A177-3AD203B41FA5}">
                      <a16:colId xmlns:a16="http://schemas.microsoft.com/office/drawing/2014/main" val="20009"/>
                    </a:ext>
                  </a:extLst>
                </a:gridCol>
                <a:gridCol w="1251857">
                  <a:extLst>
                    <a:ext uri="{9D8B030D-6E8A-4147-A177-3AD203B41FA5}">
                      <a16:colId xmlns:a16="http://schemas.microsoft.com/office/drawing/2014/main" val="20010"/>
                    </a:ext>
                  </a:extLst>
                </a:gridCol>
                <a:gridCol w="1251857">
                  <a:extLst>
                    <a:ext uri="{9D8B030D-6E8A-4147-A177-3AD203B41FA5}">
                      <a16:colId xmlns:a16="http://schemas.microsoft.com/office/drawing/2014/main" val="20011"/>
                    </a:ext>
                  </a:extLst>
                </a:gridCol>
                <a:gridCol w="1251857">
                  <a:extLst>
                    <a:ext uri="{9D8B030D-6E8A-4147-A177-3AD203B41FA5}">
                      <a16:colId xmlns:a16="http://schemas.microsoft.com/office/drawing/2014/main" val="20012"/>
                    </a:ext>
                  </a:extLst>
                </a:gridCol>
                <a:gridCol w="1251857">
                  <a:extLst>
                    <a:ext uri="{9D8B030D-6E8A-4147-A177-3AD203B41FA5}">
                      <a16:colId xmlns:a16="http://schemas.microsoft.com/office/drawing/2014/main" val="20013"/>
                    </a:ext>
                  </a:extLst>
                </a:gridCol>
              </a:tblGrid>
              <a:tr h="271544">
                <a:tc>
                  <a:txBody>
                    <a:bodyPr/>
                    <a:lstStyle/>
                    <a:p>
                      <a:pPr rtl="0" fontAlgn="b"/>
                      <a:r>
                        <a:rPr lang="en-IN" sz="1400" dirty="0">
                          <a:effectLst/>
                        </a:rPr>
                        <a:t>Item</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r>
                        <a:rPr lang="en-IN" sz="1400">
                          <a:effectLst/>
                        </a:rPr>
                        <a:t>Jan</a:t>
                      </a:r>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r>
                        <a:rPr lang="en-IN" sz="1400">
                          <a:effectLst/>
                        </a:rPr>
                        <a:t>Feb</a:t>
                      </a:r>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r>
                        <a:rPr lang="en-IN" sz="1400">
                          <a:effectLst/>
                        </a:rPr>
                        <a:t>Mar</a:t>
                      </a:r>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r>
                        <a:rPr lang="en-IN" sz="1400">
                          <a:effectLst/>
                        </a:rPr>
                        <a:t>Apr</a:t>
                      </a:r>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r>
                        <a:rPr lang="en-IN" sz="1400">
                          <a:effectLst/>
                        </a:rPr>
                        <a:t>May</a:t>
                      </a:r>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r>
                        <a:rPr lang="en-IN" sz="1400">
                          <a:effectLst/>
                        </a:rPr>
                        <a:t>Jun</a:t>
                      </a:r>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r>
                        <a:rPr lang="en-IN" sz="1400">
                          <a:effectLst/>
                        </a:rPr>
                        <a:t>Jul</a:t>
                      </a:r>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r>
                        <a:rPr lang="en-IN" sz="1400">
                          <a:effectLst/>
                        </a:rPr>
                        <a:t>Aug</a:t>
                      </a:r>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r>
                        <a:rPr lang="en-IN" sz="1400">
                          <a:effectLst/>
                        </a:rPr>
                        <a:t>Sep</a:t>
                      </a:r>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r>
                        <a:rPr lang="en-IN" sz="1400">
                          <a:effectLst/>
                        </a:rPr>
                        <a:t>Oct</a:t>
                      </a:r>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r>
                        <a:rPr lang="en-IN" sz="1400">
                          <a:effectLst/>
                        </a:rPr>
                        <a:t>Nov</a:t>
                      </a:r>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r>
                        <a:rPr lang="en-IN" sz="1400">
                          <a:effectLst/>
                        </a:rPr>
                        <a:t>Dec</a:t>
                      </a:r>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r>
                        <a:rPr lang="en-IN" sz="1400">
                          <a:effectLst/>
                        </a:rPr>
                        <a:t>Total</a:t>
                      </a:r>
                      <a:endParaRPr lang="en-IN" sz="1400">
                        <a:effectLst/>
                        <a:latin typeface="Verdana" panose="020B0604030504040204" pitchFamily="34" charset="0"/>
                        <a:ea typeface="Verdana" panose="020B0604030504040204" pitchFamily="34" charset="0"/>
                      </a:endParaRPr>
                    </a:p>
                  </a:txBody>
                  <a:tcPr marL="9076" marR="9076" marT="6051" marB="6051" anchor="b"/>
                </a:tc>
                <a:extLst>
                  <a:ext uri="{0D108BD9-81ED-4DB2-BD59-A6C34878D82A}">
                    <a16:rowId xmlns:a16="http://schemas.microsoft.com/office/drawing/2014/main" val="10000"/>
                  </a:ext>
                </a:extLst>
              </a:tr>
              <a:tr h="271544">
                <a:tc>
                  <a:txBody>
                    <a:bodyPr/>
                    <a:lstStyle/>
                    <a:p>
                      <a:pPr rtl="0" fontAlgn="b"/>
                      <a:r>
                        <a:rPr lang="en-IN" sz="1400">
                          <a:effectLst/>
                        </a:rPr>
                        <a:t>Sales</a:t>
                      </a:r>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extLst>
                  <a:ext uri="{0D108BD9-81ED-4DB2-BD59-A6C34878D82A}">
                    <a16:rowId xmlns:a16="http://schemas.microsoft.com/office/drawing/2014/main" val="10001"/>
                  </a:ext>
                </a:extLst>
              </a:tr>
              <a:tr h="363217">
                <a:tc>
                  <a:txBody>
                    <a:bodyPr/>
                    <a:lstStyle/>
                    <a:p>
                      <a:pPr rtl="0" fontAlgn="b"/>
                      <a:r>
                        <a:rPr lang="en-IN" sz="1400">
                          <a:effectLst/>
                        </a:rPr>
                        <a:t>Cash sales</a:t>
                      </a:r>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10,000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12,000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14,000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16,000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18,000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20,000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22,000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24,000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26,000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28,000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30,000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32,000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252,000</a:t>
                      </a:r>
                      <a:endParaRPr lang="en-IN" sz="1400" dirty="0">
                        <a:effectLst/>
                        <a:latin typeface="Verdana" panose="020B0604030504040204" pitchFamily="34" charset="0"/>
                        <a:ea typeface="Verdana" panose="020B0604030504040204" pitchFamily="34" charset="0"/>
                      </a:endParaRPr>
                    </a:p>
                  </a:txBody>
                  <a:tcPr marL="9076" marR="9076" marT="6051" marB="6051" anchor="b"/>
                </a:tc>
                <a:extLst>
                  <a:ext uri="{0D108BD9-81ED-4DB2-BD59-A6C34878D82A}">
                    <a16:rowId xmlns:a16="http://schemas.microsoft.com/office/drawing/2014/main" val="10002"/>
                  </a:ext>
                </a:extLst>
              </a:tr>
              <a:tr h="1223466">
                <a:tc>
                  <a:txBody>
                    <a:bodyPr/>
                    <a:lstStyle/>
                    <a:p>
                      <a:pPr rtl="0" fontAlgn="b"/>
                      <a:r>
                        <a:rPr lang="en-IN" sz="1400">
                          <a:effectLst/>
                        </a:rPr>
                        <a:t>Collections from accounts receivable</a:t>
                      </a:r>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5,000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6,000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7,000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8,000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9,000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10,000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11,000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12,000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13,000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14,000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15,000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16,000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120,000</a:t>
                      </a:r>
                      <a:endParaRPr lang="en-IN" sz="1400" dirty="0">
                        <a:effectLst/>
                        <a:latin typeface="Verdana" panose="020B0604030504040204" pitchFamily="34" charset="0"/>
                        <a:ea typeface="Verdana" panose="020B0604030504040204" pitchFamily="34" charset="0"/>
                      </a:endParaRPr>
                    </a:p>
                  </a:txBody>
                  <a:tcPr marL="9076" marR="9076" marT="6051" marB="6051" anchor="b"/>
                </a:tc>
                <a:extLst>
                  <a:ext uri="{0D108BD9-81ED-4DB2-BD59-A6C34878D82A}">
                    <a16:rowId xmlns:a16="http://schemas.microsoft.com/office/drawing/2014/main" val="10003"/>
                  </a:ext>
                </a:extLst>
              </a:tr>
              <a:tr h="363217">
                <a:tc>
                  <a:txBody>
                    <a:bodyPr/>
                    <a:lstStyle/>
                    <a:p>
                      <a:pPr rtl="0" fontAlgn="b"/>
                      <a:r>
                        <a:rPr lang="en-IN" sz="1400">
                          <a:effectLst/>
                        </a:rPr>
                        <a:t>Total sales</a:t>
                      </a:r>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15,000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18,000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21,000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24,000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27,000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30,000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33,000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36,000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39,000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42,000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45,000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48,000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372,000</a:t>
                      </a:r>
                      <a:endParaRPr lang="en-IN" sz="1400" dirty="0">
                        <a:effectLst/>
                        <a:latin typeface="Verdana" panose="020B0604030504040204" pitchFamily="34" charset="0"/>
                        <a:ea typeface="Verdana" panose="020B0604030504040204" pitchFamily="34" charset="0"/>
                      </a:endParaRPr>
                    </a:p>
                  </a:txBody>
                  <a:tcPr marL="9076" marR="9076" marT="6051" marB="6051" anchor="b"/>
                </a:tc>
                <a:extLst>
                  <a:ext uri="{0D108BD9-81ED-4DB2-BD59-A6C34878D82A}">
                    <a16:rowId xmlns:a16="http://schemas.microsoft.com/office/drawing/2014/main" val="10004"/>
                  </a:ext>
                </a:extLst>
              </a:tr>
              <a:tr h="535267">
                <a:tc>
                  <a:txBody>
                    <a:bodyPr/>
                    <a:lstStyle/>
                    <a:p>
                      <a:pPr rtl="0" fontAlgn="b"/>
                      <a:r>
                        <a:rPr lang="en-IN" sz="1400" dirty="0">
                          <a:effectLst/>
                        </a:rPr>
                        <a:t>Cost of goods sold</a:t>
                      </a:r>
                      <a:endParaRPr lang="en-IN" sz="1400" dirty="0">
                        <a:effectLst/>
                        <a:latin typeface="Verdana" panose="020B0604030504040204" pitchFamily="34" charset="0"/>
                        <a:ea typeface="Verdana" panose="020B0604030504040204" pitchFamily="34" charset="0"/>
                      </a:endParaRPr>
                    </a:p>
                  </a:txBody>
                  <a:tcPr marL="0" marR="0"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extLst>
                  <a:ext uri="{0D108BD9-81ED-4DB2-BD59-A6C34878D82A}">
                    <a16:rowId xmlns:a16="http://schemas.microsoft.com/office/drawing/2014/main" val="10005"/>
                  </a:ext>
                </a:extLst>
              </a:tr>
              <a:tr h="532718">
                <a:tc>
                  <a:txBody>
                    <a:bodyPr/>
                    <a:lstStyle/>
                    <a:p>
                      <a:pPr rtl="0" fontAlgn="b"/>
                      <a:r>
                        <a:rPr lang="en-IN" sz="1400" dirty="0">
                          <a:effectLst/>
                        </a:rPr>
                        <a:t>Cost of wood</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10,000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12,000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14,000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16,000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18,000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20,000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22,000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24,000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26,000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28,000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30,000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32,000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252,000</a:t>
                      </a:r>
                      <a:endParaRPr lang="en-IN" sz="1400" dirty="0">
                        <a:effectLst/>
                        <a:latin typeface="Verdana" panose="020B0604030504040204" pitchFamily="34" charset="0"/>
                        <a:ea typeface="Verdana" panose="020B0604030504040204" pitchFamily="34" charset="0"/>
                      </a:endParaRPr>
                    </a:p>
                  </a:txBody>
                  <a:tcPr marL="9076" marR="9076" marT="6051" marB="6051" anchor="b"/>
                </a:tc>
                <a:extLst>
                  <a:ext uri="{0D108BD9-81ED-4DB2-BD59-A6C34878D82A}">
                    <a16:rowId xmlns:a16="http://schemas.microsoft.com/office/drawing/2014/main" val="10006"/>
                  </a:ext>
                </a:extLst>
              </a:tr>
              <a:tr h="532718">
                <a:tc>
                  <a:txBody>
                    <a:bodyPr/>
                    <a:lstStyle/>
                    <a:p>
                      <a:pPr rtl="0" fontAlgn="b"/>
                      <a:r>
                        <a:rPr lang="en-IN" sz="1400" dirty="0">
                          <a:effectLst/>
                        </a:rPr>
                        <a:t>Gross profit</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5,000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6,000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7,000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8,000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9,000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10,000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11,000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12,000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13,000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14,000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15,000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16,000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120,000</a:t>
                      </a:r>
                      <a:endParaRPr lang="en-IN" sz="1400" dirty="0">
                        <a:effectLst/>
                        <a:latin typeface="Verdana" panose="020B0604030504040204" pitchFamily="34" charset="0"/>
                        <a:ea typeface="Verdana" panose="020B0604030504040204" pitchFamily="34" charset="0"/>
                      </a:endParaRPr>
                    </a:p>
                  </a:txBody>
                  <a:tcPr marL="9076" marR="9076" marT="6051" marB="6051" anchor="b"/>
                </a:tc>
                <a:extLst>
                  <a:ext uri="{0D108BD9-81ED-4DB2-BD59-A6C34878D82A}">
                    <a16:rowId xmlns:a16="http://schemas.microsoft.com/office/drawing/2014/main" val="10007"/>
                  </a:ext>
                </a:extLst>
              </a:tr>
              <a:tr h="707317">
                <a:tc>
                  <a:txBody>
                    <a:bodyPr/>
                    <a:lstStyle/>
                    <a:p>
                      <a:pPr rtl="0" fontAlgn="b"/>
                      <a:r>
                        <a:rPr lang="en-IN" sz="1400">
                          <a:effectLst/>
                        </a:rPr>
                        <a:t>Operating expenses</a:t>
                      </a:r>
                      <a:endParaRPr lang="en-IN" sz="1400">
                        <a:effectLst/>
                        <a:latin typeface="Verdana" panose="020B0604030504040204" pitchFamily="34" charset="0"/>
                        <a:ea typeface="Verdana" panose="020B0604030504040204" pitchFamily="34" charset="0"/>
                      </a:endParaRPr>
                    </a:p>
                  </a:txBody>
                  <a:tcPr marL="0" marR="0"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dirty="0">
                        <a:effectLst/>
                        <a:latin typeface="Verdana" panose="020B0604030504040204" pitchFamily="34" charset="0"/>
                        <a:ea typeface="Verdana" panose="020B0604030504040204" pitchFamily="34" charset="0"/>
                      </a:endParaRPr>
                    </a:p>
                  </a:txBody>
                  <a:tcPr marL="9076" marR="9076" marT="6051" marB="6051" anchor="b"/>
                </a:tc>
                <a:extLst>
                  <a:ext uri="{0D108BD9-81ED-4DB2-BD59-A6C34878D82A}">
                    <a16:rowId xmlns:a16="http://schemas.microsoft.com/office/drawing/2014/main" val="10008"/>
                  </a:ext>
                </a:extLst>
              </a:tr>
              <a:tr h="1055065">
                <a:tc>
                  <a:txBody>
                    <a:bodyPr/>
                    <a:lstStyle/>
                    <a:p>
                      <a:pPr rtl="0" fontAlgn="b"/>
                      <a:r>
                        <a:rPr lang="en-IN" sz="1400">
                          <a:effectLst/>
                        </a:rPr>
                        <a:t>Salaries and consultant fees</a:t>
                      </a:r>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24,000</a:t>
                      </a:r>
                      <a:endParaRPr lang="en-IN" sz="1400" dirty="0">
                        <a:effectLst/>
                        <a:latin typeface="Verdana" panose="020B0604030504040204" pitchFamily="34" charset="0"/>
                        <a:ea typeface="Verdana" panose="020B0604030504040204" pitchFamily="34" charset="0"/>
                      </a:endParaRPr>
                    </a:p>
                  </a:txBody>
                  <a:tcPr marL="9076" marR="9076" marT="6051" marB="6051" anchor="b"/>
                </a:tc>
                <a:extLst>
                  <a:ext uri="{0D108BD9-81ED-4DB2-BD59-A6C34878D82A}">
                    <a16:rowId xmlns:a16="http://schemas.microsoft.com/office/drawing/2014/main" val="10009"/>
                  </a:ext>
                </a:extLst>
              </a:tr>
              <a:tr h="793891">
                <a:tc>
                  <a:txBody>
                    <a:bodyPr/>
                    <a:lstStyle/>
                    <a:p>
                      <a:pPr rtl="0" fontAlgn="b"/>
                      <a:r>
                        <a:rPr lang="en-IN" sz="1400">
                          <a:effectLst/>
                        </a:rPr>
                        <a:t>Marketing and promotion</a:t>
                      </a:r>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1,000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12,000</a:t>
                      </a:r>
                      <a:endParaRPr lang="en-IN" sz="1400" dirty="0">
                        <a:effectLst/>
                        <a:latin typeface="Verdana" panose="020B0604030504040204" pitchFamily="34" charset="0"/>
                        <a:ea typeface="Verdana" panose="020B0604030504040204" pitchFamily="34" charset="0"/>
                      </a:endParaRPr>
                    </a:p>
                  </a:txBody>
                  <a:tcPr marL="9076" marR="9076" marT="6051" marB="6051" anchor="b"/>
                </a:tc>
                <a:extLst>
                  <a:ext uri="{0D108BD9-81ED-4DB2-BD59-A6C34878D82A}">
                    <a16:rowId xmlns:a16="http://schemas.microsoft.com/office/drawing/2014/main" val="10010"/>
                  </a:ext>
                </a:extLst>
              </a:tr>
              <a:tr h="271544">
                <a:tc>
                  <a:txBody>
                    <a:bodyPr/>
                    <a:lstStyle/>
                    <a:p>
                      <a:pPr rtl="0" fontAlgn="b"/>
                      <a:r>
                        <a:rPr lang="en-IN" sz="1400">
                          <a:effectLst/>
                        </a:rPr>
                        <a:t>Utilities</a:t>
                      </a:r>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500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500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500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500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500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500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500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500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500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500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500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500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6,000</a:t>
                      </a:r>
                      <a:endParaRPr lang="en-IN" sz="1400" dirty="0">
                        <a:effectLst/>
                        <a:latin typeface="Verdana" panose="020B0604030504040204" pitchFamily="34" charset="0"/>
                        <a:ea typeface="Verdana" panose="020B0604030504040204" pitchFamily="34" charset="0"/>
                      </a:endParaRPr>
                    </a:p>
                  </a:txBody>
                  <a:tcPr marL="9076" marR="9076" marT="6051" marB="6051" anchor="b"/>
                </a:tc>
                <a:extLst>
                  <a:ext uri="{0D108BD9-81ED-4DB2-BD59-A6C34878D82A}">
                    <a16:rowId xmlns:a16="http://schemas.microsoft.com/office/drawing/2014/main" val="10011"/>
                  </a:ext>
                </a:extLst>
              </a:tr>
              <a:tr h="535267">
                <a:tc>
                  <a:txBody>
                    <a:bodyPr/>
                    <a:lstStyle/>
                    <a:p>
                      <a:pPr rtl="0" fontAlgn="b"/>
                      <a:r>
                        <a:rPr lang="en-IN" sz="1400">
                          <a:effectLst/>
                        </a:rPr>
                        <a:t>Transportation</a:t>
                      </a:r>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250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250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250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250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250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250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250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250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250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250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250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250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a:effectLst/>
                        </a:rPr>
                        <a:t>3,000</a:t>
                      </a:r>
                      <a:endParaRPr lang="en-IN" sz="1400" dirty="0">
                        <a:effectLst/>
                        <a:latin typeface="Verdana" panose="020B0604030504040204" pitchFamily="34" charset="0"/>
                        <a:ea typeface="Verdana" panose="020B0604030504040204" pitchFamily="34" charset="0"/>
                      </a:endParaRPr>
                    </a:p>
                  </a:txBody>
                  <a:tcPr marL="9076" marR="9076" marT="6051" marB="6051" anchor="b"/>
                </a:tc>
                <a:extLst>
                  <a:ext uri="{0D108BD9-81ED-4DB2-BD59-A6C34878D82A}">
                    <a16:rowId xmlns:a16="http://schemas.microsoft.com/office/drawing/2014/main" val="10012"/>
                  </a:ext>
                </a:extLst>
              </a:tr>
              <a:tr h="535267">
                <a:tc>
                  <a:txBody>
                    <a:bodyPr/>
                    <a:lstStyle/>
                    <a:p>
                      <a:pPr rtl="0" fontAlgn="b"/>
                      <a:r>
                        <a:rPr lang="en-IN" sz="1400">
                          <a:effectLst/>
                        </a:rPr>
                        <a:t>Office supplies</a:t>
                      </a:r>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algn="r" rtl="0" fontAlgn="b"/>
                      <a:r>
                        <a:rPr lang="en-IN" sz="1400" dirty="0">
                          <a:effectLst/>
                        </a:rPr>
                        <a:t>100</a:t>
                      </a:r>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dirty="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a:effectLst/>
                        <a:latin typeface="Verdana" panose="020B0604030504040204" pitchFamily="34" charset="0"/>
                        <a:ea typeface="Verdana" panose="020B0604030504040204" pitchFamily="34" charset="0"/>
                      </a:endParaRPr>
                    </a:p>
                  </a:txBody>
                  <a:tcPr marL="9076" marR="9076" marT="6051" marB="6051" anchor="b"/>
                </a:tc>
                <a:tc>
                  <a:txBody>
                    <a:bodyPr/>
                    <a:lstStyle/>
                    <a:p>
                      <a:pPr rtl="0" fontAlgn="b"/>
                      <a:endParaRPr lang="en-IN" sz="1400" dirty="0">
                        <a:effectLst/>
                        <a:latin typeface="Verdana" panose="020B0604030504040204" pitchFamily="34" charset="0"/>
                        <a:ea typeface="Verdana" panose="020B0604030504040204" pitchFamily="34" charset="0"/>
                      </a:endParaRPr>
                    </a:p>
                  </a:txBody>
                  <a:tcPr marL="9076" marR="9076" marT="6051" marB="6051" anchor="b"/>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95341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DE34494-019C-4AF1-907B-33245967C575}"/>
              </a:ext>
            </a:extLst>
          </p:cNvPr>
          <p:cNvSpPr/>
          <p:nvPr/>
        </p:nvSpPr>
        <p:spPr>
          <a:xfrm>
            <a:off x="15925499" y="419100"/>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sp>
        <p:nvSpPr>
          <p:cNvPr id="31" name="TextBox 30">
            <a:extLst>
              <a:ext uri="{FF2B5EF4-FFF2-40B4-BE49-F238E27FC236}">
                <a16:creationId xmlns:a16="http://schemas.microsoft.com/office/drawing/2014/main" id="{437D10F2-D825-4F14-8721-CF5105D60893}"/>
              </a:ext>
            </a:extLst>
          </p:cNvPr>
          <p:cNvSpPr txBox="1"/>
          <p:nvPr/>
        </p:nvSpPr>
        <p:spPr>
          <a:xfrm>
            <a:off x="16061632" y="803820"/>
            <a:ext cx="1422954" cy="623248"/>
          </a:xfrm>
          <a:prstGeom prst="rect">
            <a:avLst/>
          </a:prstGeom>
          <a:noFill/>
        </p:spPr>
        <p:txBody>
          <a:bodyPr wrap="square" lIns="68580" tIns="34290" rIns="68580" bIns="34290" rtlCol="0" anchor="t">
            <a:spAutoFit/>
          </a:bodyPr>
          <a:lstStyle/>
          <a:p>
            <a:pPr algn="ctr"/>
            <a:r>
              <a:rPr lang="en-US" b="1" dirty="0"/>
              <a:t>Place your logo here</a:t>
            </a:r>
            <a:endParaRPr lang="en-ZA" b="1" dirty="0"/>
          </a:p>
        </p:txBody>
      </p:sp>
      <p:sp>
        <p:nvSpPr>
          <p:cNvPr id="7" name="TextBox 6"/>
          <p:cNvSpPr txBox="1"/>
          <p:nvPr/>
        </p:nvSpPr>
        <p:spPr>
          <a:xfrm>
            <a:off x="381000" y="419100"/>
            <a:ext cx="7924800" cy="923330"/>
          </a:xfrm>
          <a:prstGeom prst="rect">
            <a:avLst/>
          </a:prstGeom>
          <a:noFill/>
        </p:spPr>
        <p:txBody>
          <a:bodyPr wrap="square" rtlCol="0">
            <a:spAutoFit/>
          </a:bodyPr>
          <a:lstStyle/>
          <a:p>
            <a:pPr defTabSz="685800"/>
            <a:r>
              <a:rPr lang="en-US" sz="5400" b="1" dirty="0">
                <a:solidFill>
                  <a:prstClr val="black">
                    <a:lumMod val="85000"/>
                    <a:lumOff val="15000"/>
                  </a:prstClr>
                </a:solidFill>
              </a:rPr>
              <a:t>Financial Projections</a:t>
            </a:r>
          </a:p>
        </p:txBody>
      </p:sp>
      <p:pic>
        <p:nvPicPr>
          <p:cNvPr id="2" name="Picture 1">
            <a:extLst>
              <a:ext uri="{FF2B5EF4-FFF2-40B4-BE49-F238E27FC236}">
                <a16:creationId xmlns:a16="http://schemas.microsoft.com/office/drawing/2014/main" id="{4D4B5DE3-55F9-1907-5FCF-9E51137D2B33}"/>
              </a:ext>
            </a:extLst>
          </p:cNvPr>
          <p:cNvPicPr>
            <a:picLocks noChangeAspect="1"/>
          </p:cNvPicPr>
          <p:nvPr/>
        </p:nvPicPr>
        <p:blipFill rotWithShape="1">
          <a:blip r:embed="rId3"/>
          <a:srcRect l="5750" t="23032" r="7871" b="25685"/>
          <a:stretch/>
        </p:blipFill>
        <p:spPr>
          <a:xfrm>
            <a:off x="15468600" y="307501"/>
            <a:ext cx="2416264" cy="1434554"/>
          </a:xfrm>
          <a:prstGeom prst="rect">
            <a:avLst/>
          </a:prstGeom>
        </p:spPr>
      </p:pic>
      <p:graphicFrame>
        <p:nvGraphicFramePr>
          <p:cNvPr id="3" name="Table 2">
            <a:extLst>
              <a:ext uri="{FF2B5EF4-FFF2-40B4-BE49-F238E27FC236}">
                <a16:creationId xmlns:a16="http://schemas.microsoft.com/office/drawing/2014/main" id="{21C2CAA5-D715-9EAE-7612-BDC851BA5A06}"/>
              </a:ext>
            </a:extLst>
          </p:cNvPr>
          <p:cNvGraphicFramePr>
            <a:graphicFrameLocks noGrp="1"/>
          </p:cNvGraphicFramePr>
          <p:nvPr>
            <p:extLst>
              <p:ext uri="{D42A27DB-BD31-4B8C-83A1-F6EECF244321}">
                <p14:modId xmlns:p14="http://schemas.microsoft.com/office/powerpoint/2010/main" val="11561735"/>
              </p:ext>
            </p:extLst>
          </p:nvPr>
        </p:nvGraphicFramePr>
        <p:xfrm>
          <a:off x="1524000" y="1851500"/>
          <a:ext cx="15697200" cy="7787799"/>
        </p:xfrm>
        <a:graphic>
          <a:graphicData uri="http://schemas.openxmlformats.org/drawingml/2006/table">
            <a:tbl>
              <a:tblPr>
                <a:tableStyleId>{3C2FFA5D-87B4-456A-9821-1D502468CF0F}</a:tableStyleId>
              </a:tblPr>
              <a:tblGrid>
                <a:gridCol w="1962150">
                  <a:extLst>
                    <a:ext uri="{9D8B030D-6E8A-4147-A177-3AD203B41FA5}">
                      <a16:colId xmlns:a16="http://schemas.microsoft.com/office/drawing/2014/main" val="20000"/>
                    </a:ext>
                  </a:extLst>
                </a:gridCol>
                <a:gridCol w="1962150">
                  <a:extLst>
                    <a:ext uri="{9D8B030D-6E8A-4147-A177-3AD203B41FA5}">
                      <a16:colId xmlns:a16="http://schemas.microsoft.com/office/drawing/2014/main" val="20001"/>
                    </a:ext>
                  </a:extLst>
                </a:gridCol>
                <a:gridCol w="1962150">
                  <a:extLst>
                    <a:ext uri="{9D8B030D-6E8A-4147-A177-3AD203B41FA5}">
                      <a16:colId xmlns:a16="http://schemas.microsoft.com/office/drawing/2014/main" val="20002"/>
                    </a:ext>
                  </a:extLst>
                </a:gridCol>
                <a:gridCol w="1962150">
                  <a:extLst>
                    <a:ext uri="{9D8B030D-6E8A-4147-A177-3AD203B41FA5}">
                      <a16:colId xmlns:a16="http://schemas.microsoft.com/office/drawing/2014/main" val="20003"/>
                    </a:ext>
                  </a:extLst>
                </a:gridCol>
                <a:gridCol w="1962150">
                  <a:extLst>
                    <a:ext uri="{9D8B030D-6E8A-4147-A177-3AD203B41FA5}">
                      <a16:colId xmlns:a16="http://schemas.microsoft.com/office/drawing/2014/main" val="20004"/>
                    </a:ext>
                  </a:extLst>
                </a:gridCol>
                <a:gridCol w="1962150">
                  <a:extLst>
                    <a:ext uri="{9D8B030D-6E8A-4147-A177-3AD203B41FA5}">
                      <a16:colId xmlns:a16="http://schemas.microsoft.com/office/drawing/2014/main" val="20005"/>
                    </a:ext>
                  </a:extLst>
                </a:gridCol>
                <a:gridCol w="1962150">
                  <a:extLst>
                    <a:ext uri="{9D8B030D-6E8A-4147-A177-3AD203B41FA5}">
                      <a16:colId xmlns:a16="http://schemas.microsoft.com/office/drawing/2014/main" val="20006"/>
                    </a:ext>
                  </a:extLst>
                </a:gridCol>
                <a:gridCol w="1962150">
                  <a:extLst>
                    <a:ext uri="{9D8B030D-6E8A-4147-A177-3AD203B41FA5}">
                      <a16:colId xmlns:a16="http://schemas.microsoft.com/office/drawing/2014/main" val="20007"/>
                    </a:ext>
                  </a:extLst>
                </a:gridCol>
              </a:tblGrid>
              <a:tr h="2182944">
                <a:tc>
                  <a:txBody>
                    <a:bodyPr/>
                    <a:lstStyle/>
                    <a:p>
                      <a:pPr rtl="0" fontAlgn="b"/>
                      <a:r>
                        <a:rPr lang="en-IN" sz="2500" dirty="0">
                          <a:effectLst/>
                        </a:rPr>
                        <a:t>Year</a:t>
                      </a:r>
                    </a:p>
                  </a:txBody>
                  <a:tcPr marL="22860" marR="22860" marT="15240" marB="15240" anchor="b"/>
                </a:tc>
                <a:tc>
                  <a:txBody>
                    <a:bodyPr/>
                    <a:lstStyle/>
                    <a:p>
                      <a:pPr rtl="0" fontAlgn="b"/>
                      <a:r>
                        <a:rPr lang="en-IN" sz="2500">
                          <a:effectLst/>
                        </a:rPr>
                        <a:t>Number of sales</a:t>
                      </a:r>
                    </a:p>
                  </a:txBody>
                  <a:tcPr marL="22860" marR="22860" marT="15240" marB="15240" anchor="b"/>
                </a:tc>
                <a:tc>
                  <a:txBody>
                    <a:bodyPr/>
                    <a:lstStyle/>
                    <a:p>
                      <a:pPr rtl="0" fontAlgn="b"/>
                      <a:r>
                        <a:rPr lang="en-IN" sz="2500">
                          <a:effectLst/>
                        </a:rPr>
                        <a:t>Value of each sale</a:t>
                      </a:r>
                    </a:p>
                  </a:txBody>
                  <a:tcPr marL="22860" marR="22860" marT="15240" marB="15240" anchor="b"/>
                </a:tc>
                <a:tc>
                  <a:txBody>
                    <a:bodyPr/>
                    <a:lstStyle/>
                    <a:p>
                      <a:pPr rtl="0" fontAlgn="b"/>
                      <a:r>
                        <a:rPr lang="en-IN" sz="2500">
                          <a:effectLst/>
                        </a:rPr>
                        <a:t>Total Revenue</a:t>
                      </a:r>
                    </a:p>
                  </a:txBody>
                  <a:tcPr marL="22860" marR="22860" marT="15240" marB="15240" anchor="b"/>
                </a:tc>
                <a:tc>
                  <a:txBody>
                    <a:bodyPr/>
                    <a:lstStyle/>
                    <a:p>
                      <a:pPr rtl="0" fontAlgn="b"/>
                      <a:r>
                        <a:rPr lang="en-IN" sz="2500">
                          <a:effectLst/>
                        </a:rPr>
                        <a:t>Capital costs</a:t>
                      </a:r>
                    </a:p>
                  </a:txBody>
                  <a:tcPr marL="22860" marR="22860" marT="15240" marB="15240" anchor="b"/>
                </a:tc>
                <a:tc>
                  <a:txBody>
                    <a:bodyPr/>
                    <a:lstStyle/>
                    <a:p>
                      <a:pPr rtl="0" fontAlgn="b"/>
                      <a:r>
                        <a:rPr lang="en-IN" sz="2500">
                          <a:effectLst/>
                        </a:rPr>
                        <a:t>Other expenses</a:t>
                      </a:r>
                    </a:p>
                  </a:txBody>
                  <a:tcPr marL="22860" marR="22860" marT="15240" marB="15240" anchor="b"/>
                </a:tc>
                <a:tc>
                  <a:txBody>
                    <a:bodyPr/>
                    <a:lstStyle/>
                    <a:p>
                      <a:pPr rtl="0" fontAlgn="b"/>
                      <a:r>
                        <a:rPr lang="en-IN" sz="2500">
                          <a:effectLst/>
                        </a:rPr>
                        <a:t>Earnings (EBDITA)</a:t>
                      </a:r>
                    </a:p>
                  </a:txBody>
                  <a:tcPr marL="0" marR="0" marT="15240" marB="15240" anchor="b"/>
                </a:tc>
                <a:tc>
                  <a:txBody>
                    <a:bodyPr/>
                    <a:lstStyle/>
                    <a:p>
                      <a:pPr rtl="0" fontAlgn="b"/>
                      <a:endParaRPr lang="en-IN" sz="2500">
                        <a:effectLst/>
                      </a:endParaRPr>
                    </a:p>
                  </a:txBody>
                  <a:tcPr marL="22860" marR="22860" marT="15240" marB="15240" anchor="b"/>
                </a:tc>
                <a:extLst>
                  <a:ext uri="{0D108BD9-81ED-4DB2-BD59-A6C34878D82A}">
                    <a16:rowId xmlns:a16="http://schemas.microsoft.com/office/drawing/2014/main" val="10000"/>
                  </a:ext>
                </a:extLst>
              </a:tr>
              <a:tr h="1120971">
                <a:tc>
                  <a:txBody>
                    <a:bodyPr/>
                    <a:lstStyle/>
                    <a:p>
                      <a:pPr rtl="0" fontAlgn="b"/>
                      <a:r>
                        <a:rPr lang="en-IN" sz="2500">
                          <a:effectLst/>
                        </a:rPr>
                        <a:t>Year 1</a:t>
                      </a:r>
                    </a:p>
                  </a:txBody>
                  <a:tcPr marL="22860" marR="22860" marT="15240" marB="15240" anchor="b"/>
                </a:tc>
                <a:tc>
                  <a:txBody>
                    <a:bodyPr/>
                    <a:lstStyle/>
                    <a:p>
                      <a:pPr algn="r" rtl="0" fontAlgn="b"/>
                      <a:r>
                        <a:rPr lang="en-IN" sz="2500">
                          <a:effectLst/>
                        </a:rPr>
                        <a:t>10,000</a:t>
                      </a:r>
                      <a:endParaRPr lang="en-IN" sz="2500" dirty="0">
                        <a:effectLst/>
                      </a:endParaRPr>
                    </a:p>
                  </a:txBody>
                  <a:tcPr marL="22860" marR="22860" marT="15240" marB="15240" anchor="b"/>
                </a:tc>
                <a:tc>
                  <a:txBody>
                    <a:bodyPr/>
                    <a:lstStyle/>
                    <a:p>
                      <a:pPr algn="r" rtl="0" fontAlgn="b"/>
                      <a:r>
                        <a:rPr lang="en-IN" sz="2500" dirty="0">
                          <a:effectLst/>
                        </a:rPr>
                        <a:t>100</a:t>
                      </a:r>
                    </a:p>
                  </a:txBody>
                  <a:tcPr marL="22860" marR="22860" marT="15240" marB="15240" anchor="b"/>
                </a:tc>
                <a:tc>
                  <a:txBody>
                    <a:bodyPr/>
                    <a:lstStyle/>
                    <a:p>
                      <a:pPr algn="r" rtl="0" fontAlgn="b"/>
                      <a:r>
                        <a:rPr lang="en-IN" sz="2500" dirty="0">
                          <a:effectLst/>
                        </a:rPr>
                        <a:t>1,000,000</a:t>
                      </a:r>
                    </a:p>
                  </a:txBody>
                  <a:tcPr marL="22860" marR="22860" marT="15240" marB="15240" anchor="b"/>
                </a:tc>
                <a:tc>
                  <a:txBody>
                    <a:bodyPr/>
                    <a:lstStyle/>
                    <a:p>
                      <a:pPr algn="r" rtl="0" fontAlgn="b"/>
                      <a:r>
                        <a:rPr lang="en-IN" sz="2500">
                          <a:effectLst/>
                        </a:rPr>
                        <a:t>500,000</a:t>
                      </a:r>
                      <a:endParaRPr lang="en-IN" sz="2500" dirty="0">
                        <a:effectLst/>
                      </a:endParaRPr>
                    </a:p>
                  </a:txBody>
                  <a:tcPr marL="22860" marR="22860" marT="15240" marB="15240" anchor="b"/>
                </a:tc>
                <a:tc>
                  <a:txBody>
                    <a:bodyPr/>
                    <a:lstStyle/>
                    <a:p>
                      <a:pPr algn="r" rtl="0" fontAlgn="b"/>
                      <a:r>
                        <a:rPr lang="en-IN" sz="2500">
                          <a:effectLst/>
                        </a:rPr>
                        <a:t>200,000</a:t>
                      </a:r>
                      <a:endParaRPr lang="en-IN" sz="2500" dirty="0">
                        <a:effectLst/>
                      </a:endParaRPr>
                    </a:p>
                  </a:txBody>
                  <a:tcPr marL="22860" marR="22860" marT="15240" marB="15240" anchor="b"/>
                </a:tc>
                <a:tc>
                  <a:txBody>
                    <a:bodyPr/>
                    <a:lstStyle/>
                    <a:p>
                      <a:pPr algn="r" rtl="0" fontAlgn="b"/>
                      <a:r>
                        <a:rPr lang="en-IN" sz="2500">
                          <a:effectLst/>
                        </a:rPr>
                        <a:t>300,000</a:t>
                      </a:r>
                      <a:endParaRPr lang="en-IN" sz="2500" dirty="0">
                        <a:effectLst/>
                      </a:endParaRPr>
                    </a:p>
                  </a:txBody>
                  <a:tcPr marL="22860" marR="22860" marT="15240" marB="15240" anchor="b"/>
                </a:tc>
                <a:tc>
                  <a:txBody>
                    <a:bodyPr/>
                    <a:lstStyle/>
                    <a:p>
                      <a:pPr rtl="0" fontAlgn="b"/>
                      <a:endParaRPr lang="en-IN" sz="2500">
                        <a:effectLst/>
                      </a:endParaRPr>
                    </a:p>
                  </a:txBody>
                  <a:tcPr marL="22860" marR="22860" marT="15240" marB="15240" anchor="b"/>
                </a:tc>
                <a:extLst>
                  <a:ext uri="{0D108BD9-81ED-4DB2-BD59-A6C34878D82A}">
                    <a16:rowId xmlns:a16="http://schemas.microsoft.com/office/drawing/2014/main" val="10001"/>
                  </a:ext>
                </a:extLst>
              </a:tr>
              <a:tr h="1120971">
                <a:tc>
                  <a:txBody>
                    <a:bodyPr/>
                    <a:lstStyle/>
                    <a:p>
                      <a:pPr rtl="0" fontAlgn="b"/>
                      <a:r>
                        <a:rPr lang="en-IN" sz="2500">
                          <a:effectLst/>
                        </a:rPr>
                        <a:t>Year 2</a:t>
                      </a:r>
                    </a:p>
                  </a:txBody>
                  <a:tcPr marL="22860" marR="22860" marT="15240" marB="15240" anchor="b"/>
                </a:tc>
                <a:tc>
                  <a:txBody>
                    <a:bodyPr/>
                    <a:lstStyle/>
                    <a:p>
                      <a:pPr algn="r" rtl="0" fontAlgn="b"/>
                      <a:r>
                        <a:rPr lang="en-IN" sz="2500">
                          <a:effectLst/>
                        </a:rPr>
                        <a:t>12,000</a:t>
                      </a:r>
                      <a:endParaRPr lang="en-IN" sz="2500" dirty="0">
                        <a:effectLst/>
                      </a:endParaRPr>
                    </a:p>
                  </a:txBody>
                  <a:tcPr marL="22860" marR="22860" marT="15240" marB="15240" anchor="b"/>
                </a:tc>
                <a:tc>
                  <a:txBody>
                    <a:bodyPr/>
                    <a:lstStyle/>
                    <a:p>
                      <a:pPr algn="r" rtl="0" fontAlgn="b"/>
                      <a:r>
                        <a:rPr lang="en-IN" sz="2500" dirty="0">
                          <a:effectLst/>
                        </a:rPr>
                        <a:t>110</a:t>
                      </a:r>
                    </a:p>
                  </a:txBody>
                  <a:tcPr marL="22860" marR="22860" marT="15240" marB="15240" anchor="b"/>
                </a:tc>
                <a:tc>
                  <a:txBody>
                    <a:bodyPr/>
                    <a:lstStyle/>
                    <a:p>
                      <a:pPr algn="r" rtl="0" fontAlgn="b"/>
                      <a:r>
                        <a:rPr lang="en-IN" sz="2500">
                          <a:effectLst/>
                        </a:rPr>
                        <a:t>1,320,000</a:t>
                      </a:r>
                      <a:endParaRPr lang="en-IN" sz="2500" dirty="0">
                        <a:effectLst/>
                      </a:endParaRPr>
                    </a:p>
                  </a:txBody>
                  <a:tcPr marL="22860" marR="22860" marT="15240" marB="15240" anchor="b"/>
                </a:tc>
                <a:tc>
                  <a:txBody>
                    <a:bodyPr/>
                    <a:lstStyle/>
                    <a:p>
                      <a:pPr algn="r" rtl="0" fontAlgn="b"/>
                      <a:r>
                        <a:rPr lang="en-IN" sz="2500">
                          <a:effectLst/>
                        </a:rPr>
                        <a:t>400,000</a:t>
                      </a:r>
                      <a:endParaRPr lang="en-IN" sz="2500" dirty="0">
                        <a:effectLst/>
                      </a:endParaRPr>
                    </a:p>
                  </a:txBody>
                  <a:tcPr marL="22860" marR="22860" marT="15240" marB="15240" anchor="b"/>
                </a:tc>
                <a:tc>
                  <a:txBody>
                    <a:bodyPr/>
                    <a:lstStyle/>
                    <a:p>
                      <a:pPr algn="r" rtl="0" fontAlgn="b"/>
                      <a:r>
                        <a:rPr lang="en-IN" sz="2500">
                          <a:effectLst/>
                        </a:rPr>
                        <a:t>220,000</a:t>
                      </a:r>
                      <a:endParaRPr lang="en-IN" sz="2500" dirty="0">
                        <a:effectLst/>
                      </a:endParaRPr>
                    </a:p>
                  </a:txBody>
                  <a:tcPr marL="22860" marR="22860" marT="15240" marB="15240" anchor="b"/>
                </a:tc>
                <a:tc>
                  <a:txBody>
                    <a:bodyPr/>
                    <a:lstStyle/>
                    <a:p>
                      <a:pPr algn="r" rtl="0" fontAlgn="b"/>
                      <a:r>
                        <a:rPr lang="en-IN" sz="2500">
                          <a:effectLst/>
                        </a:rPr>
                        <a:t>700,000</a:t>
                      </a:r>
                      <a:endParaRPr lang="en-IN" sz="2500" dirty="0">
                        <a:effectLst/>
                      </a:endParaRPr>
                    </a:p>
                  </a:txBody>
                  <a:tcPr marL="22860" marR="22860" marT="15240" marB="15240" anchor="b"/>
                </a:tc>
                <a:tc>
                  <a:txBody>
                    <a:bodyPr/>
                    <a:lstStyle/>
                    <a:p>
                      <a:pPr rtl="0" fontAlgn="b"/>
                      <a:endParaRPr lang="en-IN" sz="2500">
                        <a:effectLst/>
                      </a:endParaRPr>
                    </a:p>
                  </a:txBody>
                  <a:tcPr marL="22860" marR="22860" marT="15240" marB="15240" anchor="b"/>
                </a:tc>
                <a:extLst>
                  <a:ext uri="{0D108BD9-81ED-4DB2-BD59-A6C34878D82A}">
                    <a16:rowId xmlns:a16="http://schemas.microsoft.com/office/drawing/2014/main" val="10002"/>
                  </a:ext>
                </a:extLst>
              </a:tr>
              <a:tr h="1120971">
                <a:tc>
                  <a:txBody>
                    <a:bodyPr/>
                    <a:lstStyle/>
                    <a:p>
                      <a:pPr rtl="0" fontAlgn="b"/>
                      <a:r>
                        <a:rPr lang="en-IN" sz="2500">
                          <a:effectLst/>
                        </a:rPr>
                        <a:t>Year 3</a:t>
                      </a:r>
                    </a:p>
                  </a:txBody>
                  <a:tcPr marL="22860" marR="22860" marT="15240" marB="15240" anchor="b"/>
                </a:tc>
                <a:tc>
                  <a:txBody>
                    <a:bodyPr/>
                    <a:lstStyle/>
                    <a:p>
                      <a:pPr algn="r" rtl="0" fontAlgn="b"/>
                      <a:r>
                        <a:rPr lang="en-IN" sz="2500">
                          <a:effectLst/>
                        </a:rPr>
                        <a:t>15,000</a:t>
                      </a:r>
                      <a:endParaRPr lang="en-IN" sz="2500" dirty="0">
                        <a:effectLst/>
                      </a:endParaRPr>
                    </a:p>
                  </a:txBody>
                  <a:tcPr marL="22860" marR="22860" marT="15240" marB="15240" anchor="b"/>
                </a:tc>
                <a:tc>
                  <a:txBody>
                    <a:bodyPr/>
                    <a:lstStyle/>
                    <a:p>
                      <a:pPr algn="r" rtl="0" fontAlgn="b"/>
                      <a:r>
                        <a:rPr lang="en-IN" sz="2500" dirty="0">
                          <a:effectLst/>
                        </a:rPr>
                        <a:t>120</a:t>
                      </a:r>
                    </a:p>
                  </a:txBody>
                  <a:tcPr marL="22860" marR="22860" marT="15240" marB="15240" anchor="b"/>
                </a:tc>
                <a:tc>
                  <a:txBody>
                    <a:bodyPr/>
                    <a:lstStyle/>
                    <a:p>
                      <a:pPr algn="r" rtl="0" fontAlgn="b"/>
                      <a:r>
                        <a:rPr lang="en-IN" sz="2500">
                          <a:effectLst/>
                        </a:rPr>
                        <a:t>1,800,000</a:t>
                      </a:r>
                      <a:endParaRPr lang="en-IN" sz="2500" dirty="0">
                        <a:effectLst/>
                      </a:endParaRPr>
                    </a:p>
                  </a:txBody>
                  <a:tcPr marL="22860" marR="22860" marT="15240" marB="15240" anchor="b"/>
                </a:tc>
                <a:tc>
                  <a:txBody>
                    <a:bodyPr/>
                    <a:lstStyle/>
                    <a:p>
                      <a:pPr algn="r" rtl="0" fontAlgn="b"/>
                      <a:r>
                        <a:rPr lang="en-IN" sz="2500">
                          <a:effectLst/>
                        </a:rPr>
                        <a:t>300,000</a:t>
                      </a:r>
                      <a:endParaRPr lang="en-IN" sz="2500" dirty="0">
                        <a:effectLst/>
                      </a:endParaRPr>
                    </a:p>
                  </a:txBody>
                  <a:tcPr marL="22860" marR="22860" marT="15240" marB="15240" anchor="b"/>
                </a:tc>
                <a:tc>
                  <a:txBody>
                    <a:bodyPr/>
                    <a:lstStyle/>
                    <a:p>
                      <a:pPr algn="r" rtl="0" fontAlgn="b"/>
                      <a:r>
                        <a:rPr lang="en-IN" sz="2500">
                          <a:effectLst/>
                        </a:rPr>
                        <a:t>240,000</a:t>
                      </a:r>
                      <a:endParaRPr lang="en-IN" sz="2500" dirty="0">
                        <a:effectLst/>
                      </a:endParaRPr>
                    </a:p>
                  </a:txBody>
                  <a:tcPr marL="22860" marR="22860" marT="15240" marB="15240" anchor="b"/>
                </a:tc>
                <a:tc>
                  <a:txBody>
                    <a:bodyPr/>
                    <a:lstStyle/>
                    <a:p>
                      <a:pPr algn="r" rtl="0" fontAlgn="b"/>
                      <a:r>
                        <a:rPr lang="en-IN" sz="2500">
                          <a:effectLst/>
                        </a:rPr>
                        <a:t>1,260,000</a:t>
                      </a:r>
                      <a:endParaRPr lang="en-IN" sz="2500" dirty="0">
                        <a:effectLst/>
                      </a:endParaRPr>
                    </a:p>
                  </a:txBody>
                  <a:tcPr marL="22860" marR="22860" marT="15240" marB="15240" anchor="b"/>
                </a:tc>
                <a:tc>
                  <a:txBody>
                    <a:bodyPr/>
                    <a:lstStyle/>
                    <a:p>
                      <a:pPr rtl="0" fontAlgn="b"/>
                      <a:endParaRPr lang="en-IN" sz="2500">
                        <a:effectLst/>
                      </a:endParaRPr>
                    </a:p>
                  </a:txBody>
                  <a:tcPr marL="22860" marR="22860" marT="15240" marB="15240" anchor="b"/>
                </a:tc>
                <a:extLst>
                  <a:ext uri="{0D108BD9-81ED-4DB2-BD59-A6C34878D82A}">
                    <a16:rowId xmlns:a16="http://schemas.microsoft.com/office/drawing/2014/main" val="10003"/>
                  </a:ext>
                </a:extLst>
              </a:tr>
              <a:tr h="1120971">
                <a:tc>
                  <a:txBody>
                    <a:bodyPr/>
                    <a:lstStyle/>
                    <a:p>
                      <a:pPr rtl="0" fontAlgn="b"/>
                      <a:r>
                        <a:rPr lang="en-IN" sz="2500">
                          <a:effectLst/>
                        </a:rPr>
                        <a:t>Year 4</a:t>
                      </a:r>
                    </a:p>
                  </a:txBody>
                  <a:tcPr marL="22860" marR="22860" marT="15240" marB="15240" anchor="b"/>
                </a:tc>
                <a:tc>
                  <a:txBody>
                    <a:bodyPr/>
                    <a:lstStyle/>
                    <a:p>
                      <a:pPr algn="r" rtl="0" fontAlgn="b"/>
                      <a:r>
                        <a:rPr lang="en-IN" sz="2500">
                          <a:effectLst/>
                        </a:rPr>
                        <a:t>18,000</a:t>
                      </a:r>
                      <a:endParaRPr lang="en-IN" sz="2500" dirty="0">
                        <a:effectLst/>
                      </a:endParaRPr>
                    </a:p>
                  </a:txBody>
                  <a:tcPr marL="22860" marR="22860" marT="15240" marB="15240" anchor="b"/>
                </a:tc>
                <a:tc>
                  <a:txBody>
                    <a:bodyPr/>
                    <a:lstStyle/>
                    <a:p>
                      <a:pPr algn="r" rtl="0" fontAlgn="b"/>
                      <a:r>
                        <a:rPr lang="en-IN" sz="2500" dirty="0">
                          <a:effectLst/>
                        </a:rPr>
                        <a:t>130</a:t>
                      </a:r>
                    </a:p>
                  </a:txBody>
                  <a:tcPr marL="22860" marR="22860" marT="15240" marB="15240" anchor="b"/>
                </a:tc>
                <a:tc>
                  <a:txBody>
                    <a:bodyPr/>
                    <a:lstStyle/>
                    <a:p>
                      <a:pPr algn="r" rtl="0" fontAlgn="b"/>
                      <a:r>
                        <a:rPr lang="en-IN" sz="2500">
                          <a:effectLst/>
                        </a:rPr>
                        <a:t>2,340,000</a:t>
                      </a:r>
                      <a:endParaRPr lang="en-IN" sz="2500" dirty="0">
                        <a:effectLst/>
                      </a:endParaRPr>
                    </a:p>
                  </a:txBody>
                  <a:tcPr marL="22860" marR="22860" marT="15240" marB="15240" anchor="b"/>
                </a:tc>
                <a:tc>
                  <a:txBody>
                    <a:bodyPr/>
                    <a:lstStyle/>
                    <a:p>
                      <a:pPr algn="r" rtl="0" fontAlgn="b"/>
                      <a:r>
                        <a:rPr lang="en-IN" sz="2500">
                          <a:effectLst/>
                        </a:rPr>
                        <a:t>200,000</a:t>
                      </a:r>
                      <a:endParaRPr lang="en-IN" sz="2500" dirty="0">
                        <a:effectLst/>
                      </a:endParaRPr>
                    </a:p>
                  </a:txBody>
                  <a:tcPr marL="22860" marR="22860" marT="15240" marB="15240" anchor="b"/>
                </a:tc>
                <a:tc>
                  <a:txBody>
                    <a:bodyPr/>
                    <a:lstStyle/>
                    <a:p>
                      <a:pPr algn="r" rtl="0" fontAlgn="b"/>
                      <a:r>
                        <a:rPr lang="en-IN" sz="2500">
                          <a:effectLst/>
                        </a:rPr>
                        <a:t>260,000</a:t>
                      </a:r>
                      <a:endParaRPr lang="en-IN" sz="2500" dirty="0">
                        <a:effectLst/>
                      </a:endParaRPr>
                    </a:p>
                  </a:txBody>
                  <a:tcPr marL="22860" marR="22860" marT="15240" marB="15240" anchor="b"/>
                </a:tc>
                <a:tc>
                  <a:txBody>
                    <a:bodyPr/>
                    <a:lstStyle/>
                    <a:p>
                      <a:pPr algn="r" rtl="0" fontAlgn="b"/>
                      <a:r>
                        <a:rPr lang="en-IN" sz="2500">
                          <a:effectLst/>
                        </a:rPr>
                        <a:t>1,880,000</a:t>
                      </a:r>
                      <a:endParaRPr lang="en-IN" sz="2500" dirty="0">
                        <a:effectLst/>
                      </a:endParaRPr>
                    </a:p>
                  </a:txBody>
                  <a:tcPr marL="22860" marR="22860" marT="15240" marB="15240" anchor="b"/>
                </a:tc>
                <a:tc>
                  <a:txBody>
                    <a:bodyPr/>
                    <a:lstStyle/>
                    <a:p>
                      <a:pPr rtl="0" fontAlgn="b"/>
                      <a:endParaRPr lang="en-IN" sz="2500">
                        <a:effectLst/>
                      </a:endParaRPr>
                    </a:p>
                  </a:txBody>
                  <a:tcPr marL="22860" marR="22860" marT="15240" marB="15240" anchor="b"/>
                </a:tc>
                <a:extLst>
                  <a:ext uri="{0D108BD9-81ED-4DB2-BD59-A6C34878D82A}">
                    <a16:rowId xmlns:a16="http://schemas.microsoft.com/office/drawing/2014/main" val="10004"/>
                  </a:ext>
                </a:extLst>
              </a:tr>
              <a:tr h="1120971">
                <a:tc>
                  <a:txBody>
                    <a:bodyPr/>
                    <a:lstStyle/>
                    <a:p>
                      <a:pPr rtl="0" fontAlgn="b"/>
                      <a:r>
                        <a:rPr lang="en-IN" sz="2500" dirty="0">
                          <a:effectLst/>
                        </a:rPr>
                        <a:t>Year 5</a:t>
                      </a:r>
                    </a:p>
                  </a:txBody>
                  <a:tcPr marL="22860" marR="22860" marT="15240" marB="15240" anchor="b"/>
                </a:tc>
                <a:tc>
                  <a:txBody>
                    <a:bodyPr/>
                    <a:lstStyle/>
                    <a:p>
                      <a:pPr algn="r" rtl="0" fontAlgn="b"/>
                      <a:r>
                        <a:rPr lang="en-IN" sz="2500">
                          <a:effectLst/>
                        </a:rPr>
                        <a:t>21,000</a:t>
                      </a:r>
                      <a:endParaRPr lang="en-IN" sz="2500" dirty="0">
                        <a:effectLst/>
                      </a:endParaRPr>
                    </a:p>
                  </a:txBody>
                  <a:tcPr marL="22860" marR="22860" marT="15240" marB="15240" anchor="b"/>
                </a:tc>
                <a:tc>
                  <a:txBody>
                    <a:bodyPr/>
                    <a:lstStyle/>
                    <a:p>
                      <a:pPr algn="r" rtl="0" fontAlgn="b"/>
                      <a:r>
                        <a:rPr lang="en-IN" sz="2500" dirty="0">
                          <a:effectLst/>
                        </a:rPr>
                        <a:t>140</a:t>
                      </a:r>
                    </a:p>
                  </a:txBody>
                  <a:tcPr marL="22860" marR="22860" marT="15240" marB="15240" anchor="b"/>
                </a:tc>
                <a:tc>
                  <a:txBody>
                    <a:bodyPr/>
                    <a:lstStyle/>
                    <a:p>
                      <a:pPr algn="r" rtl="0" fontAlgn="b"/>
                      <a:r>
                        <a:rPr lang="en-IN" sz="2500">
                          <a:effectLst/>
                        </a:rPr>
                        <a:t>2,940,000</a:t>
                      </a:r>
                      <a:endParaRPr lang="en-IN" sz="2500" dirty="0">
                        <a:effectLst/>
                      </a:endParaRPr>
                    </a:p>
                  </a:txBody>
                  <a:tcPr marL="22860" marR="22860" marT="15240" marB="15240" anchor="b"/>
                </a:tc>
                <a:tc>
                  <a:txBody>
                    <a:bodyPr/>
                    <a:lstStyle/>
                    <a:p>
                      <a:pPr algn="r" rtl="0" fontAlgn="b"/>
                      <a:r>
                        <a:rPr lang="en-IN" sz="2500">
                          <a:effectLst/>
                        </a:rPr>
                        <a:t>100,000</a:t>
                      </a:r>
                      <a:endParaRPr lang="en-IN" sz="2500" dirty="0">
                        <a:effectLst/>
                      </a:endParaRPr>
                    </a:p>
                  </a:txBody>
                  <a:tcPr marL="22860" marR="22860" marT="15240" marB="15240" anchor="b"/>
                </a:tc>
                <a:tc>
                  <a:txBody>
                    <a:bodyPr/>
                    <a:lstStyle/>
                    <a:p>
                      <a:pPr algn="r" rtl="0" fontAlgn="b"/>
                      <a:r>
                        <a:rPr lang="en-IN" sz="2500">
                          <a:effectLst/>
                        </a:rPr>
                        <a:t>280,000</a:t>
                      </a:r>
                      <a:endParaRPr lang="en-IN" sz="2500" dirty="0">
                        <a:effectLst/>
                      </a:endParaRPr>
                    </a:p>
                  </a:txBody>
                  <a:tcPr marL="22860" marR="22860" marT="15240" marB="15240" anchor="b"/>
                </a:tc>
                <a:tc>
                  <a:txBody>
                    <a:bodyPr/>
                    <a:lstStyle/>
                    <a:p>
                      <a:pPr algn="r" rtl="0" fontAlgn="b"/>
                      <a:r>
                        <a:rPr lang="en-IN" sz="2500">
                          <a:effectLst/>
                        </a:rPr>
                        <a:t>2,560,000</a:t>
                      </a:r>
                      <a:endParaRPr lang="en-IN" sz="2500" dirty="0">
                        <a:effectLst/>
                      </a:endParaRPr>
                    </a:p>
                  </a:txBody>
                  <a:tcPr marL="22860" marR="22860" marT="15240" marB="15240" anchor="b"/>
                </a:tc>
                <a:tc>
                  <a:txBody>
                    <a:bodyPr/>
                    <a:lstStyle/>
                    <a:p>
                      <a:pPr rtl="0" fontAlgn="b"/>
                      <a:endParaRPr lang="en-IN" sz="2500" dirty="0">
                        <a:effectLst/>
                      </a:endParaRPr>
                    </a:p>
                  </a:txBody>
                  <a:tcPr marL="22860" marR="22860" marT="15240" marB="15240" anchor="b"/>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8728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07584"/>
            <a:ext cx="15304106" cy="729948"/>
          </a:xfrm>
        </p:spPr>
        <p:txBody>
          <a:bodyPr/>
          <a:lstStyle/>
          <a:p>
            <a:r>
              <a:rPr lang="en-US" sz="6000" dirty="0">
                <a:solidFill>
                  <a:schemeClr val="tx1"/>
                </a:solidFill>
                <a:latin typeface="Antonio Bold"/>
              </a:rPr>
              <a:t>Unit</a:t>
            </a:r>
            <a:r>
              <a:rPr lang="en-US" sz="6000" dirty="0">
                <a:latin typeface="Antonio Bold"/>
              </a:rPr>
              <a:t> </a:t>
            </a:r>
            <a:r>
              <a:rPr lang="en-US" sz="6000" dirty="0">
                <a:solidFill>
                  <a:schemeClr val="tx1"/>
                </a:solidFill>
                <a:latin typeface="Antonio Bold"/>
              </a:rPr>
              <a:t>Economics</a:t>
            </a:r>
          </a:p>
        </p:txBody>
      </p:sp>
      <p:sp>
        <p:nvSpPr>
          <p:cNvPr id="11" name="Rectangle 1"/>
          <p:cNvSpPr>
            <a:spLocks noChangeArrowheads="1"/>
          </p:cNvSpPr>
          <p:nvPr/>
        </p:nvSpPr>
        <p:spPr bwMode="auto">
          <a:xfrm>
            <a:off x="1227400" y="6608369"/>
            <a:ext cx="2478061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828800"/>
            <a:r>
              <a:rPr lang="en-US" altLang="en-US" sz="2200">
                <a:solidFill>
                  <a:srgbClr val="000000"/>
                </a:solidFill>
                <a:latin typeface="Times New Roman" panose="02020603050405020304" pitchFamily="18" charset="0"/>
                <a:cs typeface="Times New Roman" panose="02020603050405020304" pitchFamily="18" charset="0"/>
              </a:rPr>
              <a:t> </a:t>
            </a:r>
            <a:endParaRPr lang="en-US" altLang="en-US" sz="2200"/>
          </a:p>
          <a:p>
            <a:pPr defTabSz="1828800"/>
            <a:endParaRPr lang="en-US" altLang="en-US" sz="2200"/>
          </a:p>
        </p:txBody>
      </p:sp>
      <p:graphicFrame>
        <p:nvGraphicFramePr>
          <p:cNvPr id="3" name="Table 2">
            <a:extLst>
              <a:ext uri="{FF2B5EF4-FFF2-40B4-BE49-F238E27FC236}">
                <a16:creationId xmlns:a16="http://schemas.microsoft.com/office/drawing/2014/main" id="{82660B5E-F9ED-45F9-FA07-76FACEC3886E}"/>
              </a:ext>
            </a:extLst>
          </p:cNvPr>
          <p:cNvGraphicFramePr>
            <a:graphicFrameLocks noGrp="1"/>
          </p:cNvGraphicFramePr>
          <p:nvPr/>
        </p:nvGraphicFramePr>
        <p:xfrm>
          <a:off x="990600" y="2219780"/>
          <a:ext cx="16230603" cy="3973647"/>
        </p:xfrm>
        <a:graphic>
          <a:graphicData uri="http://schemas.openxmlformats.org/drawingml/2006/table">
            <a:tbl>
              <a:tblPr>
                <a:tableStyleId>{35758FB7-9AC5-4552-8A53-C91805E547FA}</a:tableStyleId>
              </a:tblPr>
              <a:tblGrid>
                <a:gridCol w="1995566">
                  <a:extLst>
                    <a:ext uri="{9D8B030D-6E8A-4147-A177-3AD203B41FA5}">
                      <a16:colId xmlns:a16="http://schemas.microsoft.com/office/drawing/2014/main" val="20000"/>
                    </a:ext>
                  </a:extLst>
                </a:gridCol>
                <a:gridCol w="1995566">
                  <a:extLst>
                    <a:ext uri="{9D8B030D-6E8A-4147-A177-3AD203B41FA5}">
                      <a16:colId xmlns:a16="http://schemas.microsoft.com/office/drawing/2014/main" val="20001"/>
                    </a:ext>
                  </a:extLst>
                </a:gridCol>
                <a:gridCol w="1995566">
                  <a:extLst>
                    <a:ext uri="{9D8B030D-6E8A-4147-A177-3AD203B41FA5}">
                      <a16:colId xmlns:a16="http://schemas.microsoft.com/office/drawing/2014/main" val="20002"/>
                    </a:ext>
                  </a:extLst>
                </a:gridCol>
                <a:gridCol w="1995566">
                  <a:extLst>
                    <a:ext uri="{9D8B030D-6E8A-4147-A177-3AD203B41FA5}">
                      <a16:colId xmlns:a16="http://schemas.microsoft.com/office/drawing/2014/main" val="20003"/>
                    </a:ext>
                  </a:extLst>
                </a:gridCol>
                <a:gridCol w="1995566">
                  <a:extLst>
                    <a:ext uri="{9D8B030D-6E8A-4147-A177-3AD203B41FA5}">
                      <a16:colId xmlns:a16="http://schemas.microsoft.com/office/drawing/2014/main" val="20004"/>
                    </a:ext>
                  </a:extLst>
                </a:gridCol>
                <a:gridCol w="1995566">
                  <a:extLst>
                    <a:ext uri="{9D8B030D-6E8A-4147-A177-3AD203B41FA5}">
                      <a16:colId xmlns:a16="http://schemas.microsoft.com/office/drawing/2014/main" val="20005"/>
                    </a:ext>
                  </a:extLst>
                </a:gridCol>
                <a:gridCol w="1995566">
                  <a:extLst>
                    <a:ext uri="{9D8B030D-6E8A-4147-A177-3AD203B41FA5}">
                      <a16:colId xmlns:a16="http://schemas.microsoft.com/office/drawing/2014/main" val="20006"/>
                    </a:ext>
                  </a:extLst>
                </a:gridCol>
                <a:gridCol w="2261641">
                  <a:extLst>
                    <a:ext uri="{9D8B030D-6E8A-4147-A177-3AD203B41FA5}">
                      <a16:colId xmlns:a16="http://schemas.microsoft.com/office/drawing/2014/main" val="20007"/>
                    </a:ext>
                  </a:extLst>
                </a:gridCol>
              </a:tblGrid>
              <a:tr h="1097982">
                <a:tc>
                  <a:txBody>
                    <a:bodyPr/>
                    <a:lstStyle/>
                    <a:p>
                      <a:pPr rtl="0" fontAlgn="b"/>
                      <a:r>
                        <a:rPr lang="en-IN" sz="2000" dirty="0">
                          <a:effectLst/>
                        </a:rPr>
                        <a:t>Year</a:t>
                      </a:r>
                    </a:p>
                  </a:txBody>
                  <a:tcPr marL="22860" marR="22860" marT="15240" marB="15240" anchor="b"/>
                </a:tc>
                <a:tc>
                  <a:txBody>
                    <a:bodyPr/>
                    <a:lstStyle/>
                    <a:p>
                      <a:pPr rtl="0" fontAlgn="b"/>
                      <a:r>
                        <a:rPr lang="en-IN" sz="2000">
                          <a:effectLst/>
                        </a:rPr>
                        <a:t>CAC</a:t>
                      </a:r>
                    </a:p>
                  </a:txBody>
                  <a:tcPr marL="22860" marR="22860" marT="15240" marB="15240" anchor="b"/>
                </a:tc>
                <a:tc>
                  <a:txBody>
                    <a:bodyPr/>
                    <a:lstStyle/>
                    <a:p>
                      <a:pPr rtl="0" fontAlgn="b"/>
                      <a:r>
                        <a:rPr lang="en-IN" sz="2000">
                          <a:effectLst/>
                        </a:rPr>
                        <a:t>CLV</a:t>
                      </a:r>
                    </a:p>
                  </a:txBody>
                  <a:tcPr marL="22860" marR="22860" marT="15240" marB="15240" anchor="b"/>
                </a:tc>
                <a:tc>
                  <a:txBody>
                    <a:bodyPr/>
                    <a:lstStyle/>
                    <a:p>
                      <a:pPr rtl="0" fontAlgn="b"/>
                      <a:r>
                        <a:rPr lang="en-IN" sz="2000">
                          <a:effectLst/>
                        </a:rPr>
                        <a:t>ARPU</a:t>
                      </a:r>
                    </a:p>
                  </a:txBody>
                  <a:tcPr marL="22860" marR="22860" marT="15240" marB="15240" anchor="b"/>
                </a:tc>
                <a:tc>
                  <a:txBody>
                    <a:bodyPr/>
                    <a:lstStyle/>
                    <a:p>
                      <a:pPr rtl="0" fontAlgn="b"/>
                      <a:r>
                        <a:rPr lang="en-IN" sz="2000">
                          <a:effectLst/>
                        </a:rPr>
                        <a:t>Gross Profit</a:t>
                      </a:r>
                    </a:p>
                  </a:txBody>
                  <a:tcPr marL="22860" marR="22860" marT="15240" marB="15240" anchor="b"/>
                </a:tc>
                <a:tc>
                  <a:txBody>
                    <a:bodyPr/>
                    <a:lstStyle/>
                    <a:p>
                      <a:pPr rtl="0" fontAlgn="b"/>
                      <a:r>
                        <a:rPr lang="en-IN" sz="2000">
                          <a:effectLst/>
                        </a:rPr>
                        <a:t>Gross Profit Margin</a:t>
                      </a:r>
                    </a:p>
                  </a:txBody>
                  <a:tcPr marL="22860" marR="22860" marT="15240" marB="15240" anchor="b"/>
                </a:tc>
                <a:tc>
                  <a:txBody>
                    <a:bodyPr/>
                    <a:lstStyle/>
                    <a:p>
                      <a:pPr rtl="0" fontAlgn="b"/>
                      <a:r>
                        <a:rPr lang="en-IN" sz="2000">
                          <a:effectLst/>
                        </a:rPr>
                        <a:t>Operating Costs</a:t>
                      </a:r>
                    </a:p>
                  </a:txBody>
                  <a:tcPr marL="22860" marR="22860" marT="15240" marB="15240" anchor="b"/>
                </a:tc>
                <a:tc>
                  <a:txBody>
                    <a:bodyPr/>
                    <a:lstStyle/>
                    <a:p>
                      <a:pPr rtl="0" fontAlgn="b"/>
                      <a:r>
                        <a:rPr lang="en-IN" sz="2000">
                          <a:effectLst/>
                        </a:rPr>
                        <a:t>Operating Profit</a:t>
                      </a:r>
                    </a:p>
                  </a:txBody>
                  <a:tcPr marL="22860" marR="22860" marT="15240" marB="15240" anchor="b"/>
                </a:tc>
                <a:extLst>
                  <a:ext uri="{0D108BD9-81ED-4DB2-BD59-A6C34878D82A}">
                    <a16:rowId xmlns:a16="http://schemas.microsoft.com/office/drawing/2014/main" val="10000"/>
                  </a:ext>
                </a:extLst>
              </a:tr>
              <a:tr h="575133">
                <a:tc>
                  <a:txBody>
                    <a:bodyPr/>
                    <a:lstStyle/>
                    <a:p>
                      <a:pPr rtl="0" fontAlgn="b"/>
                      <a:r>
                        <a:rPr lang="en-IN" sz="2000">
                          <a:effectLst/>
                        </a:rPr>
                        <a:t>Year 1</a:t>
                      </a:r>
                    </a:p>
                  </a:txBody>
                  <a:tcPr marL="22860" marR="22860" marT="15240" marB="15240" anchor="b"/>
                </a:tc>
                <a:tc>
                  <a:txBody>
                    <a:bodyPr/>
                    <a:lstStyle/>
                    <a:p>
                      <a:pPr algn="r" rtl="0" fontAlgn="b"/>
                      <a:r>
                        <a:rPr lang="en-IN" sz="2000" dirty="0">
                          <a:effectLst/>
                        </a:rPr>
                        <a:t>50</a:t>
                      </a:r>
                    </a:p>
                  </a:txBody>
                  <a:tcPr marL="22860" marR="22860" marT="15240" marB="15240" anchor="b"/>
                </a:tc>
                <a:tc>
                  <a:txBody>
                    <a:bodyPr/>
                    <a:lstStyle/>
                    <a:p>
                      <a:pPr algn="r" rtl="0" fontAlgn="b"/>
                      <a:r>
                        <a:rPr lang="en-IN" sz="2000" dirty="0">
                          <a:effectLst/>
                        </a:rPr>
                        <a:t>100</a:t>
                      </a:r>
                    </a:p>
                  </a:txBody>
                  <a:tcPr marL="22860" marR="22860" marT="15240" marB="15240" anchor="b"/>
                </a:tc>
                <a:tc>
                  <a:txBody>
                    <a:bodyPr/>
                    <a:lstStyle/>
                    <a:p>
                      <a:pPr algn="r" rtl="0" fontAlgn="b"/>
                      <a:r>
                        <a:rPr lang="en-IN" sz="2000" dirty="0">
                          <a:effectLst/>
                        </a:rPr>
                        <a:t>10</a:t>
                      </a:r>
                    </a:p>
                  </a:txBody>
                  <a:tcPr marL="22860" marR="22860" marT="15240" marB="15240" anchor="b"/>
                </a:tc>
                <a:tc>
                  <a:txBody>
                    <a:bodyPr/>
                    <a:lstStyle/>
                    <a:p>
                      <a:pPr algn="r" rtl="0" fontAlgn="b"/>
                      <a:r>
                        <a:rPr lang="en-IN" sz="2000" dirty="0">
                          <a:effectLst/>
                        </a:rPr>
                        <a:t>5</a:t>
                      </a:r>
                    </a:p>
                  </a:txBody>
                  <a:tcPr marL="22860" marR="22860" marT="15240" marB="15240" anchor="b"/>
                </a:tc>
                <a:tc>
                  <a:txBody>
                    <a:bodyPr/>
                    <a:lstStyle/>
                    <a:p>
                      <a:pPr algn="r" rtl="0" fontAlgn="b"/>
                      <a:r>
                        <a:rPr lang="en-IN" sz="2000" dirty="0">
                          <a:effectLst/>
                        </a:rPr>
                        <a:t>50%</a:t>
                      </a:r>
                    </a:p>
                  </a:txBody>
                  <a:tcPr marL="22860" marR="22860" marT="15240" marB="15240" anchor="b"/>
                </a:tc>
                <a:tc>
                  <a:txBody>
                    <a:bodyPr/>
                    <a:lstStyle/>
                    <a:p>
                      <a:pPr algn="r" rtl="0" fontAlgn="b"/>
                      <a:r>
                        <a:rPr lang="en-IN" sz="2000" dirty="0">
                          <a:effectLst/>
                        </a:rPr>
                        <a:t>2</a:t>
                      </a:r>
                    </a:p>
                  </a:txBody>
                  <a:tcPr marL="22860" marR="22860" marT="15240" marB="15240" anchor="b"/>
                </a:tc>
                <a:tc>
                  <a:txBody>
                    <a:bodyPr/>
                    <a:lstStyle/>
                    <a:p>
                      <a:pPr algn="r" rtl="0" fontAlgn="b"/>
                      <a:r>
                        <a:rPr lang="en-IN" sz="2000" dirty="0">
                          <a:effectLst/>
                        </a:rPr>
                        <a:t>3</a:t>
                      </a:r>
                    </a:p>
                  </a:txBody>
                  <a:tcPr marL="22860" marR="22860" marT="15240" marB="15240" anchor="b"/>
                </a:tc>
                <a:extLst>
                  <a:ext uri="{0D108BD9-81ED-4DB2-BD59-A6C34878D82A}">
                    <a16:rowId xmlns:a16="http://schemas.microsoft.com/office/drawing/2014/main" val="10001"/>
                  </a:ext>
                </a:extLst>
              </a:tr>
              <a:tr h="575133">
                <a:tc>
                  <a:txBody>
                    <a:bodyPr/>
                    <a:lstStyle/>
                    <a:p>
                      <a:pPr rtl="0" fontAlgn="b"/>
                      <a:r>
                        <a:rPr lang="en-IN" sz="2000">
                          <a:effectLst/>
                        </a:rPr>
                        <a:t>Year 2</a:t>
                      </a:r>
                    </a:p>
                  </a:txBody>
                  <a:tcPr marL="22860" marR="22860" marT="15240" marB="15240" anchor="b"/>
                </a:tc>
                <a:tc>
                  <a:txBody>
                    <a:bodyPr/>
                    <a:lstStyle/>
                    <a:p>
                      <a:pPr algn="r" rtl="0" fontAlgn="b"/>
                      <a:r>
                        <a:rPr lang="en-IN" sz="2000" dirty="0">
                          <a:effectLst/>
                        </a:rPr>
                        <a:t>45</a:t>
                      </a:r>
                    </a:p>
                  </a:txBody>
                  <a:tcPr marL="22860" marR="22860" marT="15240" marB="15240" anchor="b"/>
                </a:tc>
                <a:tc>
                  <a:txBody>
                    <a:bodyPr/>
                    <a:lstStyle/>
                    <a:p>
                      <a:pPr algn="r" rtl="0" fontAlgn="b"/>
                      <a:r>
                        <a:rPr lang="en-IN" sz="2000" dirty="0">
                          <a:effectLst/>
                        </a:rPr>
                        <a:t>110</a:t>
                      </a:r>
                    </a:p>
                  </a:txBody>
                  <a:tcPr marL="22860" marR="22860" marT="15240" marB="15240" anchor="b"/>
                </a:tc>
                <a:tc>
                  <a:txBody>
                    <a:bodyPr/>
                    <a:lstStyle/>
                    <a:p>
                      <a:pPr algn="r" rtl="0" fontAlgn="b"/>
                      <a:r>
                        <a:rPr lang="en-IN" sz="2000" dirty="0">
                          <a:effectLst/>
                        </a:rPr>
                        <a:t>11</a:t>
                      </a:r>
                    </a:p>
                  </a:txBody>
                  <a:tcPr marL="22860" marR="22860" marT="15240" marB="15240" anchor="b"/>
                </a:tc>
                <a:tc>
                  <a:txBody>
                    <a:bodyPr/>
                    <a:lstStyle/>
                    <a:p>
                      <a:pPr algn="r" rtl="0" fontAlgn="b"/>
                      <a:r>
                        <a:rPr lang="en-IN" sz="2000" dirty="0">
                          <a:effectLst/>
                        </a:rPr>
                        <a:t>6.50</a:t>
                      </a:r>
                    </a:p>
                  </a:txBody>
                  <a:tcPr marL="22860" marR="22860" marT="15240" marB="15240" anchor="b"/>
                </a:tc>
                <a:tc>
                  <a:txBody>
                    <a:bodyPr/>
                    <a:lstStyle/>
                    <a:p>
                      <a:pPr algn="r" rtl="0" fontAlgn="b"/>
                      <a:r>
                        <a:rPr lang="en-IN" sz="2000">
                          <a:effectLst/>
                        </a:rPr>
                        <a:t>59%</a:t>
                      </a:r>
                    </a:p>
                  </a:txBody>
                  <a:tcPr marL="22860" marR="22860" marT="15240" marB="15240" anchor="b"/>
                </a:tc>
                <a:tc>
                  <a:txBody>
                    <a:bodyPr/>
                    <a:lstStyle/>
                    <a:p>
                      <a:pPr algn="r" rtl="0" fontAlgn="b"/>
                      <a:r>
                        <a:rPr lang="en-IN" sz="2000" dirty="0">
                          <a:effectLst/>
                        </a:rPr>
                        <a:t>2.20</a:t>
                      </a:r>
                    </a:p>
                  </a:txBody>
                  <a:tcPr marL="22860" marR="22860" marT="15240" marB="15240" anchor="b"/>
                </a:tc>
                <a:tc>
                  <a:txBody>
                    <a:bodyPr/>
                    <a:lstStyle/>
                    <a:p>
                      <a:pPr algn="r" rtl="0" fontAlgn="b"/>
                      <a:r>
                        <a:rPr lang="en-IN" sz="2000" dirty="0">
                          <a:effectLst/>
                        </a:rPr>
                        <a:t>4.30</a:t>
                      </a:r>
                    </a:p>
                  </a:txBody>
                  <a:tcPr marL="22860" marR="22860" marT="15240" marB="15240" anchor="b"/>
                </a:tc>
                <a:extLst>
                  <a:ext uri="{0D108BD9-81ED-4DB2-BD59-A6C34878D82A}">
                    <a16:rowId xmlns:a16="http://schemas.microsoft.com/office/drawing/2014/main" val="10002"/>
                  </a:ext>
                </a:extLst>
              </a:tr>
              <a:tr h="575133">
                <a:tc>
                  <a:txBody>
                    <a:bodyPr/>
                    <a:lstStyle/>
                    <a:p>
                      <a:pPr rtl="0" fontAlgn="b"/>
                      <a:r>
                        <a:rPr lang="en-IN" sz="2000">
                          <a:effectLst/>
                        </a:rPr>
                        <a:t>Year 3</a:t>
                      </a:r>
                    </a:p>
                  </a:txBody>
                  <a:tcPr marL="22860" marR="22860" marT="15240" marB="15240" anchor="b"/>
                </a:tc>
                <a:tc>
                  <a:txBody>
                    <a:bodyPr/>
                    <a:lstStyle/>
                    <a:p>
                      <a:pPr algn="r" rtl="0" fontAlgn="b"/>
                      <a:r>
                        <a:rPr lang="en-IN" sz="2000" dirty="0">
                          <a:effectLst/>
                        </a:rPr>
                        <a:t>40</a:t>
                      </a:r>
                    </a:p>
                  </a:txBody>
                  <a:tcPr marL="22860" marR="22860" marT="15240" marB="15240" anchor="b"/>
                </a:tc>
                <a:tc>
                  <a:txBody>
                    <a:bodyPr/>
                    <a:lstStyle/>
                    <a:p>
                      <a:pPr algn="r" rtl="0" fontAlgn="b"/>
                      <a:r>
                        <a:rPr lang="en-IN" sz="2000" dirty="0">
                          <a:effectLst/>
                        </a:rPr>
                        <a:t>120</a:t>
                      </a:r>
                    </a:p>
                  </a:txBody>
                  <a:tcPr marL="22860" marR="22860" marT="15240" marB="15240" anchor="b"/>
                </a:tc>
                <a:tc>
                  <a:txBody>
                    <a:bodyPr/>
                    <a:lstStyle/>
                    <a:p>
                      <a:pPr algn="r" rtl="0" fontAlgn="b"/>
                      <a:r>
                        <a:rPr lang="en-IN" sz="2000" dirty="0">
                          <a:effectLst/>
                        </a:rPr>
                        <a:t>12</a:t>
                      </a:r>
                    </a:p>
                  </a:txBody>
                  <a:tcPr marL="22860" marR="22860" marT="15240" marB="15240" anchor="b"/>
                </a:tc>
                <a:tc>
                  <a:txBody>
                    <a:bodyPr/>
                    <a:lstStyle/>
                    <a:p>
                      <a:pPr algn="r" rtl="0" fontAlgn="b"/>
                      <a:r>
                        <a:rPr lang="en-IN" sz="2000" dirty="0">
                          <a:effectLst/>
                        </a:rPr>
                        <a:t>8</a:t>
                      </a:r>
                    </a:p>
                  </a:txBody>
                  <a:tcPr marL="22860" marR="22860" marT="15240" marB="15240" anchor="b"/>
                </a:tc>
                <a:tc>
                  <a:txBody>
                    <a:bodyPr/>
                    <a:lstStyle/>
                    <a:p>
                      <a:pPr algn="r" rtl="0" fontAlgn="b"/>
                      <a:r>
                        <a:rPr lang="en-IN" sz="2000">
                          <a:effectLst/>
                        </a:rPr>
                        <a:t>66%</a:t>
                      </a:r>
                    </a:p>
                  </a:txBody>
                  <a:tcPr marL="22860" marR="22860" marT="15240" marB="15240" anchor="b"/>
                </a:tc>
                <a:tc>
                  <a:txBody>
                    <a:bodyPr/>
                    <a:lstStyle/>
                    <a:p>
                      <a:pPr algn="r" rtl="0" fontAlgn="b"/>
                      <a:r>
                        <a:rPr lang="en-IN" sz="2000" dirty="0">
                          <a:effectLst/>
                        </a:rPr>
                        <a:t>2.40</a:t>
                      </a:r>
                    </a:p>
                  </a:txBody>
                  <a:tcPr marL="22860" marR="22860" marT="15240" marB="15240" anchor="b"/>
                </a:tc>
                <a:tc>
                  <a:txBody>
                    <a:bodyPr/>
                    <a:lstStyle/>
                    <a:p>
                      <a:pPr algn="r" rtl="0" fontAlgn="b"/>
                      <a:r>
                        <a:rPr lang="en-IN" sz="2000" dirty="0">
                          <a:effectLst/>
                        </a:rPr>
                        <a:t>5.60</a:t>
                      </a:r>
                    </a:p>
                  </a:txBody>
                  <a:tcPr marL="22860" marR="22860" marT="15240" marB="15240" anchor="b"/>
                </a:tc>
                <a:extLst>
                  <a:ext uri="{0D108BD9-81ED-4DB2-BD59-A6C34878D82A}">
                    <a16:rowId xmlns:a16="http://schemas.microsoft.com/office/drawing/2014/main" val="10003"/>
                  </a:ext>
                </a:extLst>
              </a:tr>
              <a:tr h="575133">
                <a:tc>
                  <a:txBody>
                    <a:bodyPr/>
                    <a:lstStyle/>
                    <a:p>
                      <a:pPr rtl="0" fontAlgn="b"/>
                      <a:r>
                        <a:rPr lang="en-IN" sz="2000">
                          <a:effectLst/>
                        </a:rPr>
                        <a:t>Year 4</a:t>
                      </a:r>
                    </a:p>
                  </a:txBody>
                  <a:tcPr marL="22860" marR="22860" marT="15240" marB="15240" anchor="b"/>
                </a:tc>
                <a:tc>
                  <a:txBody>
                    <a:bodyPr/>
                    <a:lstStyle/>
                    <a:p>
                      <a:pPr algn="r" rtl="0" fontAlgn="b"/>
                      <a:r>
                        <a:rPr lang="en-IN" sz="2000" dirty="0">
                          <a:effectLst/>
                        </a:rPr>
                        <a:t>36</a:t>
                      </a:r>
                    </a:p>
                  </a:txBody>
                  <a:tcPr marL="22860" marR="22860" marT="15240" marB="15240" anchor="b"/>
                </a:tc>
                <a:tc>
                  <a:txBody>
                    <a:bodyPr/>
                    <a:lstStyle/>
                    <a:p>
                      <a:pPr algn="r" rtl="0" fontAlgn="b"/>
                      <a:r>
                        <a:rPr lang="en-IN" sz="2000" dirty="0">
                          <a:effectLst/>
                        </a:rPr>
                        <a:t>130</a:t>
                      </a:r>
                    </a:p>
                  </a:txBody>
                  <a:tcPr marL="22860" marR="22860" marT="15240" marB="15240" anchor="b"/>
                </a:tc>
                <a:tc>
                  <a:txBody>
                    <a:bodyPr/>
                    <a:lstStyle/>
                    <a:p>
                      <a:pPr algn="r" rtl="0" fontAlgn="b"/>
                      <a:r>
                        <a:rPr lang="en-IN" sz="2000" dirty="0">
                          <a:effectLst/>
                        </a:rPr>
                        <a:t>13</a:t>
                      </a:r>
                    </a:p>
                  </a:txBody>
                  <a:tcPr marL="22860" marR="22860" marT="15240" marB="15240" anchor="b"/>
                </a:tc>
                <a:tc>
                  <a:txBody>
                    <a:bodyPr/>
                    <a:lstStyle/>
                    <a:p>
                      <a:pPr algn="r" rtl="0" fontAlgn="b"/>
                      <a:r>
                        <a:rPr lang="en-IN" sz="2000" dirty="0">
                          <a:effectLst/>
                        </a:rPr>
                        <a:t>9.50</a:t>
                      </a:r>
                    </a:p>
                  </a:txBody>
                  <a:tcPr marL="22860" marR="22860" marT="15240" marB="15240" anchor="b"/>
                </a:tc>
                <a:tc>
                  <a:txBody>
                    <a:bodyPr/>
                    <a:lstStyle/>
                    <a:p>
                      <a:pPr algn="r" rtl="0" fontAlgn="b"/>
                      <a:r>
                        <a:rPr lang="en-IN" sz="2000">
                          <a:effectLst/>
                        </a:rPr>
                        <a:t>73%</a:t>
                      </a:r>
                    </a:p>
                  </a:txBody>
                  <a:tcPr marL="22860" marR="22860" marT="15240" marB="15240" anchor="b"/>
                </a:tc>
                <a:tc>
                  <a:txBody>
                    <a:bodyPr/>
                    <a:lstStyle/>
                    <a:p>
                      <a:pPr algn="r" rtl="0" fontAlgn="b"/>
                      <a:r>
                        <a:rPr lang="en-IN" sz="2000" dirty="0">
                          <a:effectLst/>
                        </a:rPr>
                        <a:t>2.60</a:t>
                      </a:r>
                    </a:p>
                  </a:txBody>
                  <a:tcPr marL="22860" marR="22860" marT="15240" marB="15240" anchor="b"/>
                </a:tc>
                <a:tc>
                  <a:txBody>
                    <a:bodyPr/>
                    <a:lstStyle/>
                    <a:p>
                      <a:pPr algn="r" rtl="0" fontAlgn="b"/>
                      <a:r>
                        <a:rPr lang="en-IN" sz="2000" dirty="0">
                          <a:effectLst/>
                        </a:rPr>
                        <a:t>6.90</a:t>
                      </a:r>
                    </a:p>
                  </a:txBody>
                  <a:tcPr marL="22860" marR="22860" marT="15240" marB="15240" anchor="b"/>
                </a:tc>
                <a:extLst>
                  <a:ext uri="{0D108BD9-81ED-4DB2-BD59-A6C34878D82A}">
                    <a16:rowId xmlns:a16="http://schemas.microsoft.com/office/drawing/2014/main" val="10004"/>
                  </a:ext>
                </a:extLst>
              </a:tr>
              <a:tr h="575133">
                <a:tc>
                  <a:txBody>
                    <a:bodyPr/>
                    <a:lstStyle/>
                    <a:p>
                      <a:pPr rtl="0" fontAlgn="b"/>
                      <a:r>
                        <a:rPr lang="en-IN" sz="2000">
                          <a:effectLst/>
                        </a:rPr>
                        <a:t>Year 5</a:t>
                      </a:r>
                    </a:p>
                  </a:txBody>
                  <a:tcPr marL="22860" marR="22860" marT="15240" marB="15240" anchor="b"/>
                </a:tc>
                <a:tc>
                  <a:txBody>
                    <a:bodyPr/>
                    <a:lstStyle/>
                    <a:p>
                      <a:pPr algn="r" rtl="0" fontAlgn="b"/>
                      <a:r>
                        <a:rPr lang="en-IN" sz="2000" dirty="0">
                          <a:effectLst/>
                        </a:rPr>
                        <a:t>32</a:t>
                      </a:r>
                    </a:p>
                  </a:txBody>
                  <a:tcPr marL="22860" marR="22860" marT="15240" marB="15240" anchor="b"/>
                </a:tc>
                <a:tc>
                  <a:txBody>
                    <a:bodyPr/>
                    <a:lstStyle/>
                    <a:p>
                      <a:pPr algn="r" rtl="0" fontAlgn="b"/>
                      <a:r>
                        <a:rPr lang="en-IN" sz="2000" dirty="0">
                          <a:effectLst/>
                        </a:rPr>
                        <a:t>140</a:t>
                      </a:r>
                    </a:p>
                  </a:txBody>
                  <a:tcPr marL="22860" marR="22860" marT="15240" marB="15240" anchor="b"/>
                </a:tc>
                <a:tc>
                  <a:txBody>
                    <a:bodyPr/>
                    <a:lstStyle/>
                    <a:p>
                      <a:pPr algn="r" rtl="0" fontAlgn="b"/>
                      <a:r>
                        <a:rPr lang="en-IN" sz="2000" dirty="0">
                          <a:effectLst/>
                        </a:rPr>
                        <a:t>14</a:t>
                      </a:r>
                    </a:p>
                  </a:txBody>
                  <a:tcPr marL="22860" marR="22860" marT="15240" marB="15240" anchor="b"/>
                </a:tc>
                <a:tc>
                  <a:txBody>
                    <a:bodyPr/>
                    <a:lstStyle/>
                    <a:p>
                      <a:pPr algn="r" rtl="0" fontAlgn="b"/>
                      <a:r>
                        <a:rPr lang="en-IN" sz="2000" dirty="0">
                          <a:effectLst/>
                        </a:rPr>
                        <a:t>11</a:t>
                      </a:r>
                    </a:p>
                  </a:txBody>
                  <a:tcPr marL="22860" marR="22860" marT="15240" marB="15240" anchor="b"/>
                </a:tc>
                <a:tc>
                  <a:txBody>
                    <a:bodyPr/>
                    <a:lstStyle/>
                    <a:p>
                      <a:pPr algn="r" rtl="0" fontAlgn="b"/>
                      <a:r>
                        <a:rPr lang="en-IN" sz="2000" dirty="0">
                          <a:effectLst/>
                        </a:rPr>
                        <a:t>79%</a:t>
                      </a:r>
                    </a:p>
                  </a:txBody>
                  <a:tcPr marL="22860" marR="22860" marT="15240" marB="15240" anchor="b"/>
                </a:tc>
                <a:tc>
                  <a:txBody>
                    <a:bodyPr/>
                    <a:lstStyle/>
                    <a:p>
                      <a:pPr algn="r" rtl="0" fontAlgn="b"/>
                      <a:r>
                        <a:rPr lang="en-IN" sz="2000" dirty="0">
                          <a:effectLst/>
                        </a:rPr>
                        <a:t>2.80</a:t>
                      </a:r>
                    </a:p>
                  </a:txBody>
                  <a:tcPr marL="22860" marR="22860" marT="15240" marB="15240" anchor="b"/>
                </a:tc>
                <a:tc>
                  <a:txBody>
                    <a:bodyPr/>
                    <a:lstStyle/>
                    <a:p>
                      <a:pPr algn="r" rtl="0" fontAlgn="b"/>
                      <a:r>
                        <a:rPr lang="en-IN" sz="2000" dirty="0">
                          <a:effectLst/>
                        </a:rPr>
                        <a:t>8.20</a:t>
                      </a:r>
                    </a:p>
                  </a:txBody>
                  <a:tcPr marL="22860" marR="22860" marT="15240" marB="15240" anchor="b"/>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108433CB-10CB-9218-F482-2B02032C152F}"/>
              </a:ext>
            </a:extLst>
          </p:cNvPr>
          <p:cNvSpPr txBox="1"/>
          <p:nvPr/>
        </p:nvSpPr>
        <p:spPr>
          <a:xfrm>
            <a:off x="838200" y="6438900"/>
            <a:ext cx="16383003" cy="2400657"/>
          </a:xfrm>
          <a:prstGeom prst="rect">
            <a:avLst/>
          </a:prstGeom>
          <a:noFill/>
        </p:spPr>
        <p:txBody>
          <a:bodyPr wrap="square" rtlCol="0">
            <a:spAutoFit/>
          </a:bodyPr>
          <a:lstStyle/>
          <a:p>
            <a:pPr algn="just"/>
            <a:r>
              <a:rPr lang="en-US" sz="2000" dirty="0">
                <a:latin typeface="Verdana" panose="020B0604030504040204" pitchFamily="34" charset="0"/>
                <a:ea typeface="Verdana" panose="020B0604030504040204" pitchFamily="34" charset="0"/>
              </a:rPr>
              <a:t>Assumptions:</a:t>
            </a:r>
          </a:p>
          <a:p>
            <a:pPr algn="just"/>
            <a:r>
              <a:rPr lang="en-US" sz="2000" dirty="0">
                <a:latin typeface="Verdana" panose="020B0604030504040204" pitchFamily="34" charset="0"/>
                <a:ea typeface="Verdana" panose="020B0604030504040204" pitchFamily="34" charset="0"/>
              </a:rPr>
              <a:t>The cost of customer acquisition (CAC) decreases by 10% each year.</a:t>
            </a:r>
          </a:p>
          <a:p>
            <a:pPr algn="just"/>
            <a:r>
              <a:rPr lang="en-US" sz="2000" dirty="0">
                <a:latin typeface="Verdana" panose="020B0604030504040204" pitchFamily="34" charset="0"/>
                <a:ea typeface="Verdana" panose="020B0604030504040204" pitchFamily="34" charset="0"/>
              </a:rPr>
              <a:t>The customer lifetime value (CLV) increases by 10% each year.</a:t>
            </a:r>
          </a:p>
          <a:p>
            <a:pPr algn="just"/>
            <a:r>
              <a:rPr lang="en-US" sz="2000" dirty="0">
                <a:latin typeface="Verdana" panose="020B0604030504040204" pitchFamily="34" charset="0"/>
                <a:ea typeface="Verdana" panose="020B0604030504040204" pitchFamily="34" charset="0"/>
              </a:rPr>
              <a:t>The average revenue per user (ARPU) increases by 10% each year.</a:t>
            </a:r>
          </a:p>
          <a:p>
            <a:pPr algn="just"/>
            <a:r>
              <a:rPr lang="en-US" sz="2000" dirty="0">
                <a:latin typeface="Verdana" panose="020B0604030504040204" pitchFamily="34" charset="0"/>
                <a:ea typeface="Verdana" panose="020B0604030504040204" pitchFamily="34" charset="0"/>
              </a:rPr>
              <a:t>The gross profit margin increases by 1% each year.</a:t>
            </a:r>
          </a:p>
          <a:p>
            <a:pPr algn="just"/>
            <a:r>
              <a:rPr lang="en-US" sz="2000" dirty="0">
                <a:latin typeface="Verdana" panose="020B0604030504040204" pitchFamily="34" charset="0"/>
                <a:ea typeface="Verdana" panose="020B0604030504040204" pitchFamily="34" charset="0"/>
              </a:rPr>
              <a:t>The operating costs increase by 10% each year.</a:t>
            </a:r>
          </a:p>
          <a:p>
            <a:pPr algn="just"/>
            <a:endParaRPr lang="en-IN" sz="3000" dirty="0"/>
          </a:p>
        </p:txBody>
      </p:sp>
    </p:spTree>
    <p:extLst>
      <p:ext uri="{BB962C8B-B14F-4D97-AF65-F5344CB8AC3E}">
        <p14:creationId xmlns:p14="http://schemas.microsoft.com/office/powerpoint/2010/main" val="3459179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55BE9276-DC2F-F843-82A1-22E8A3A5B667}"/>
              </a:ext>
            </a:extLst>
          </p:cNvPr>
          <p:cNvGrpSpPr/>
          <p:nvPr/>
        </p:nvGrpSpPr>
        <p:grpSpPr>
          <a:xfrm>
            <a:off x="704241" y="7442478"/>
            <a:ext cx="1371600" cy="1371600"/>
            <a:chOff x="6821181" y="4608210"/>
            <a:chExt cx="914400" cy="914400"/>
          </a:xfrm>
        </p:grpSpPr>
        <p:sp>
          <p:nvSpPr>
            <p:cNvPr id="41" name="Oval 40"/>
            <p:cNvSpPr/>
            <p:nvPr/>
          </p:nvSpPr>
          <p:spPr>
            <a:xfrm>
              <a:off x="6821181" y="4608210"/>
              <a:ext cx="914400" cy="9144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endParaRPr>
            </a:p>
          </p:txBody>
        </p:sp>
        <p:sp>
          <p:nvSpPr>
            <p:cNvPr id="42" name="Shape 2932">
              <a:extLst>
                <a:ext uri="{FF2B5EF4-FFF2-40B4-BE49-F238E27FC236}">
                  <a16:creationId xmlns:a16="http://schemas.microsoft.com/office/drawing/2014/main" id="{F24913FF-4021-F444-AC80-1D5E7C5340A2}"/>
                </a:ext>
              </a:extLst>
            </p:cNvPr>
            <p:cNvSpPr/>
            <p:nvPr/>
          </p:nvSpPr>
          <p:spPr>
            <a:xfrm>
              <a:off x="7038859" y="4857302"/>
              <a:ext cx="479042" cy="391945"/>
            </a:xfrm>
            <a:custGeom>
              <a:avLst/>
              <a:gdLst/>
              <a:ahLst/>
              <a:cxnLst>
                <a:cxn ang="0">
                  <a:pos x="wd2" y="hd2"/>
                </a:cxn>
                <a:cxn ang="5400000">
                  <a:pos x="wd2" y="hd2"/>
                </a:cxn>
                <a:cxn ang="10800000">
                  <a:pos x="wd2" y="hd2"/>
                </a:cxn>
                <a:cxn ang="16200000">
                  <a:pos x="wd2" y="hd2"/>
                </a:cxn>
              </a:cxnLst>
              <a:rect l="0" t="0" r="r" b="b"/>
              <a:pathLst>
                <a:path w="21600" h="21600"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7"/>
                    <a:pt x="18299" y="6600"/>
                    <a:pt x="18164" y="6600"/>
                  </a:cubicBezTo>
                  <a:cubicBezTo>
                    <a:pt x="17892" y="6600"/>
                    <a:pt x="17673" y="6869"/>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69"/>
                    <a:pt x="15489" y="0"/>
                    <a:pt x="15218" y="0"/>
                  </a:cubicBezTo>
                  <a:lnTo>
                    <a:pt x="11291" y="0"/>
                  </a:lnTo>
                  <a:cubicBezTo>
                    <a:pt x="11020" y="0"/>
                    <a:pt x="10800" y="269"/>
                    <a:pt x="10800" y="600"/>
                  </a:cubicBezTo>
                  <a:cubicBezTo>
                    <a:pt x="10800" y="932"/>
                    <a:pt x="11020" y="1200"/>
                    <a:pt x="11291" y="1200"/>
                  </a:cubicBezTo>
                  <a:lnTo>
                    <a:pt x="14033" y="1200"/>
                  </a:lnTo>
                  <a:lnTo>
                    <a:pt x="6669" y="10200"/>
                  </a:lnTo>
                  <a:lnTo>
                    <a:pt x="3858" y="10200"/>
                  </a:lnTo>
                  <a:cubicBezTo>
                    <a:pt x="3639" y="9167"/>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69"/>
                    <a:pt x="10800" y="21000"/>
                  </a:cubicBezTo>
                  <a:cubicBezTo>
                    <a:pt x="10800" y="21332"/>
                    <a:pt x="11020" y="21600"/>
                    <a:pt x="11291" y="21600"/>
                  </a:cubicBezTo>
                  <a:lnTo>
                    <a:pt x="15218" y="21600"/>
                  </a:lnTo>
                  <a:cubicBezTo>
                    <a:pt x="15489" y="21600"/>
                    <a:pt x="15709" y="21332"/>
                    <a:pt x="15709" y="21000"/>
                  </a:cubicBezTo>
                  <a:lnTo>
                    <a:pt x="15709" y="16200"/>
                  </a:lnTo>
                  <a:cubicBezTo>
                    <a:pt x="15709" y="15869"/>
                    <a:pt x="15489" y="15600"/>
                    <a:pt x="15218" y="15600"/>
                  </a:cubicBezTo>
                  <a:cubicBezTo>
                    <a:pt x="14947" y="15600"/>
                    <a:pt x="14727" y="15869"/>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solidFill>
              <a:schemeClr val="bg1"/>
            </a:solidFill>
            <a:ln w="12700">
              <a:miter lim="400000"/>
            </a:ln>
          </p:spPr>
          <p:txBody>
            <a:bodyPr lIns="57136" tIns="57136" rIns="57136" bIns="57136" anchor="ctr"/>
            <a:lstStyle/>
            <a:p>
              <a:pPr defTabSz="685594">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498" dirty="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43" name="TextBox 42"/>
          <p:cNvSpPr txBox="1"/>
          <p:nvPr/>
        </p:nvSpPr>
        <p:spPr>
          <a:xfrm>
            <a:off x="67466" y="62230"/>
            <a:ext cx="9198340" cy="923330"/>
          </a:xfrm>
          <a:prstGeom prst="rect">
            <a:avLst/>
          </a:prstGeom>
          <a:noFill/>
        </p:spPr>
        <p:txBody>
          <a:bodyPr wrap="square" rtlCol="0">
            <a:spAutoFit/>
          </a:bodyPr>
          <a:lstStyle/>
          <a:p>
            <a:pPr defTabSz="1371600"/>
            <a:r>
              <a:rPr lang="en-US" sz="5400" b="1" dirty="0"/>
              <a:t>Who we are</a:t>
            </a:r>
            <a:endParaRPr lang="en-US" sz="5400" b="1" dirty="0">
              <a:solidFill>
                <a:prstClr val="black">
                  <a:lumMod val="85000"/>
                  <a:lumOff val="15000"/>
                </a:prstClr>
              </a:solidFill>
              <a:latin typeface="Montserrat"/>
            </a:endParaRPr>
          </a:p>
        </p:txBody>
      </p:sp>
      <p:sp>
        <p:nvSpPr>
          <p:cNvPr id="3" name="Rectangle 2"/>
          <p:cNvSpPr/>
          <p:nvPr/>
        </p:nvSpPr>
        <p:spPr>
          <a:xfrm>
            <a:off x="93387" y="1158819"/>
            <a:ext cx="6612213" cy="461665"/>
          </a:xfrm>
          <a:prstGeom prst="rect">
            <a:avLst/>
          </a:prstGeom>
        </p:spPr>
        <p:txBody>
          <a:bodyPr wrap="square">
            <a:spAutoFit/>
          </a:bodyPr>
          <a:lstStyle/>
          <a:p>
            <a:r>
              <a:rPr lang="en-US" sz="2400" dirty="0">
                <a:solidFill>
                  <a:srgbClr val="000000"/>
                </a:solidFill>
                <a:latin typeface="Avenir"/>
              </a:rPr>
              <a:t>Name of your Venture: NearbyNectar</a:t>
            </a:r>
            <a:endParaRPr lang="en-US" sz="2400" dirty="0"/>
          </a:p>
        </p:txBody>
      </p:sp>
      <p:sp>
        <p:nvSpPr>
          <p:cNvPr id="44" name="Rectangle 43">
            <a:extLst>
              <a:ext uri="{FF2B5EF4-FFF2-40B4-BE49-F238E27FC236}">
                <a16:creationId xmlns:a16="http://schemas.microsoft.com/office/drawing/2014/main" id="{5DE34494-019C-4AF1-907B-33245967C575}"/>
              </a:ext>
            </a:extLst>
          </p:cNvPr>
          <p:cNvSpPr/>
          <p:nvPr/>
        </p:nvSpPr>
        <p:spPr>
          <a:xfrm>
            <a:off x="16120030" y="815582"/>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sp>
        <p:nvSpPr>
          <p:cNvPr id="45" name="TextBox 44">
            <a:extLst>
              <a:ext uri="{FF2B5EF4-FFF2-40B4-BE49-F238E27FC236}">
                <a16:creationId xmlns:a16="http://schemas.microsoft.com/office/drawing/2014/main" id="{437D10F2-D825-4F14-8721-CF5105D60893}"/>
              </a:ext>
            </a:extLst>
          </p:cNvPr>
          <p:cNvSpPr txBox="1"/>
          <p:nvPr/>
        </p:nvSpPr>
        <p:spPr>
          <a:xfrm>
            <a:off x="16256163" y="1009801"/>
            <a:ext cx="1422954" cy="900246"/>
          </a:xfrm>
          <a:prstGeom prst="rect">
            <a:avLst/>
          </a:prstGeom>
          <a:noFill/>
        </p:spPr>
        <p:txBody>
          <a:bodyPr wrap="square" lIns="68580" tIns="34290" rIns="68580" bIns="34290" rtlCol="0" anchor="t">
            <a:spAutoFit/>
          </a:bodyPr>
          <a:lstStyle/>
          <a:p>
            <a:pPr algn="ctr"/>
            <a:r>
              <a:rPr lang="en-US" b="1" dirty="0"/>
              <a:t>Place your venture logo here</a:t>
            </a:r>
            <a:endParaRPr lang="en-ZA" b="1" dirty="0"/>
          </a:p>
        </p:txBody>
      </p:sp>
      <p:sp>
        <p:nvSpPr>
          <p:cNvPr id="5" name="Rectangle 4"/>
          <p:cNvSpPr/>
          <p:nvPr/>
        </p:nvSpPr>
        <p:spPr>
          <a:xfrm>
            <a:off x="2770113" y="4717503"/>
            <a:ext cx="4839786" cy="369332"/>
          </a:xfrm>
          <a:prstGeom prst="rect">
            <a:avLst/>
          </a:prstGeom>
        </p:spPr>
        <p:txBody>
          <a:bodyPr wrap="none">
            <a:spAutoFit/>
          </a:bodyPr>
          <a:lstStyle/>
          <a:p>
            <a:r>
              <a:rPr lang="en-US" dirty="0">
                <a:solidFill>
                  <a:srgbClr val="000000"/>
                </a:solidFill>
                <a:latin typeface="Avenir"/>
              </a:rPr>
              <a:t>Provide a brief on what does your venture do.</a:t>
            </a:r>
            <a:endParaRPr lang="en-US" dirty="0"/>
          </a:p>
        </p:txBody>
      </p:sp>
      <p:sp>
        <p:nvSpPr>
          <p:cNvPr id="46" name="Rectangle 45"/>
          <p:cNvSpPr/>
          <p:nvPr/>
        </p:nvSpPr>
        <p:spPr>
          <a:xfrm>
            <a:off x="2792811" y="1654984"/>
            <a:ext cx="1527982" cy="584775"/>
          </a:xfrm>
          <a:prstGeom prst="rect">
            <a:avLst/>
          </a:prstGeom>
        </p:spPr>
        <p:txBody>
          <a:bodyPr wrap="none">
            <a:spAutoFit/>
          </a:bodyPr>
          <a:lstStyle/>
          <a:p>
            <a:r>
              <a:rPr lang="en-US" sz="3200" b="1" dirty="0">
                <a:solidFill>
                  <a:srgbClr val="000000"/>
                </a:solidFill>
                <a:latin typeface="Avenir"/>
              </a:rPr>
              <a:t>Why ? </a:t>
            </a:r>
            <a:endParaRPr lang="en-US" sz="3200" b="1" dirty="0"/>
          </a:p>
        </p:txBody>
      </p:sp>
      <p:sp>
        <p:nvSpPr>
          <p:cNvPr id="47" name="Rectangle 46"/>
          <p:cNvSpPr/>
          <p:nvPr/>
        </p:nvSpPr>
        <p:spPr>
          <a:xfrm>
            <a:off x="2792811" y="2196108"/>
            <a:ext cx="5840060" cy="369332"/>
          </a:xfrm>
          <a:prstGeom prst="rect">
            <a:avLst/>
          </a:prstGeom>
        </p:spPr>
        <p:txBody>
          <a:bodyPr wrap="none">
            <a:spAutoFit/>
          </a:bodyPr>
          <a:lstStyle/>
          <a:p>
            <a:r>
              <a:rPr lang="en-US" dirty="0">
                <a:solidFill>
                  <a:srgbClr val="000000"/>
                </a:solidFill>
                <a:latin typeface="Avenir"/>
              </a:rPr>
              <a:t>Explain why do you want to pursue this Business Idea. </a:t>
            </a:r>
            <a:endParaRPr lang="en-US" dirty="0"/>
          </a:p>
        </p:txBody>
      </p:sp>
      <p:sp>
        <p:nvSpPr>
          <p:cNvPr id="48" name="Rectangle 47"/>
          <p:cNvSpPr/>
          <p:nvPr/>
        </p:nvSpPr>
        <p:spPr>
          <a:xfrm>
            <a:off x="2792811" y="4267518"/>
            <a:ext cx="1778051" cy="584775"/>
          </a:xfrm>
          <a:prstGeom prst="rect">
            <a:avLst/>
          </a:prstGeom>
        </p:spPr>
        <p:txBody>
          <a:bodyPr wrap="none">
            <a:spAutoFit/>
          </a:bodyPr>
          <a:lstStyle/>
          <a:p>
            <a:r>
              <a:rPr lang="en-US" sz="3200" b="1" dirty="0">
                <a:solidFill>
                  <a:srgbClr val="000000"/>
                </a:solidFill>
                <a:latin typeface="Avenir"/>
              </a:rPr>
              <a:t>What  ? </a:t>
            </a:r>
            <a:endParaRPr lang="en-US" sz="3200" b="1" dirty="0"/>
          </a:p>
        </p:txBody>
      </p:sp>
      <p:sp>
        <p:nvSpPr>
          <p:cNvPr id="49" name="Rectangle 48"/>
          <p:cNvSpPr/>
          <p:nvPr/>
        </p:nvSpPr>
        <p:spPr>
          <a:xfrm>
            <a:off x="2735904" y="6857703"/>
            <a:ext cx="1641796" cy="584775"/>
          </a:xfrm>
          <a:prstGeom prst="rect">
            <a:avLst/>
          </a:prstGeom>
        </p:spPr>
        <p:txBody>
          <a:bodyPr wrap="none">
            <a:spAutoFit/>
          </a:bodyPr>
          <a:lstStyle/>
          <a:p>
            <a:r>
              <a:rPr lang="en-US" sz="3200" b="1" dirty="0">
                <a:solidFill>
                  <a:srgbClr val="000000"/>
                </a:solidFill>
                <a:latin typeface="Avenir"/>
              </a:rPr>
              <a:t>How  ? </a:t>
            </a:r>
            <a:endParaRPr lang="en-US" sz="3200" b="1" dirty="0"/>
          </a:p>
        </p:txBody>
      </p:sp>
      <p:sp>
        <p:nvSpPr>
          <p:cNvPr id="51" name="Rectangle 50"/>
          <p:cNvSpPr/>
          <p:nvPr/>
        </p:nvSpPr>
        <p:spPr>
          <a:xfrm>
            <a:off x="2792809" y="5074619"/>
            <a:ext cx="13240357" cy="1560758"/>
          </a:xfrm>
          <a:prstGeom prst="rect">
            <a:avLst/>
          </a:prstGeom>
          <a:ln>
            <a:solidFill>
              <a:schemeClr val="tx1"/>
            </a:solidFill>
          </a:ln>
        </p:spPr>
        <p:txBody>
          <a:bodyPr wrap="square">
            <a:spAutoFit/>
          </a:bodyPr>
          <a:lstStyle/>
          <a:p>
            <a:pPr algn="just">
              <a:lnSpc>
                <a:spcPct val="150000"/>
              </a:lnSpc>
            </a:pPr>
            <a:endParaRPr lang="en-IN" sz="2100" dirty="0"/>
          </a:p>
        </p:txBody>
      </p:sp>
      <p:sp>
        <p:nvSpPr>
          <p:cNvPr id="52" name="Rectangle 51"/>
          <p:cNvSpPr/>
          <p:nvPr/>
        </p:nvSpPr>
        <p:spPr>
          <a:xfrm>
            <a:off x="2852044" y="2591626"/>
            <a:ext cx="13181122" cy="1560758"/>
          </a:xfrm>
          <a:prstGeom prst="rect">
            <a:avLst/>
          </a:prstGeom>
          <a:ln>
            <a:solidFill>
              <a:schemeClr val="tx1"/>
            </a:solidFill>
          </a:ln>
        </p:spPr>
        <p:txBody>
          <a:bodyPr wrap="square">
            <a:spAutoFit/>
          </a:bodyPr>
          <a:lstStyle/>
          <a:p>
            <a:pPr algn="just">
              <a:lnSpc>
                <a:spcPct val="150000"/>
              </a:lnSpc>
            </a:pPr>
            <a:endParaRPr lang="en-IN" sz="2100" dirty="0"/>
          </a:p>
        </p:txBody>
      </p:sp>
      <p:sp>
        <p:nvSpPr>
          <p:cNvPr id="53" name="Rectangle 52"/>
          <p:cNvSpPr/>
          <p:nvPr/>
        </p:nvSpPr>
        <p:spPr>
          <a:xfrm>
            <a:off x="2735904" y="7451858"/>
            <a:ext cx="7289175" cy="369332"/>
          </a:xfrm>
          <a:prstGeom prst="rect">
            <a:avLst/>
          </a:prstGeom>
        </p:spPr>
        <p:txBody>
          <a:bodyPr wrap="none">
            <a:spAutoFit/>
          </a:bodyPr>
          <a:lstStyle/>
          <a:p>
            <a:r>
              <a:rPr lang="en-US" dirty="0">
                <a:solidFill>
                  <a:srgbClr val="000000"/>
                </a:solidFill>
                <a:latin typeface="Avenir"/>
              </a:rPr>
              <a:t>Explain how your venture solves the problem and make its revenue. </a:t>
            </a:r>
            <a:endParaRPr lang="en-US" dirty="0"/>
          </a:p>
        </p:txBody>
      </p:sp>
      <p:sp>
        <p:nvSpPr>
          <p:cNvPr id="54" name="Rectangle 53"/>
          <p:cNvSpPr/>
          <p:nvPr/>
        </p:nvSpPr>
        <p:spPr>
          <a:xfrm>
            <a:off x="2792809" y="7878285"/>
            <a:ext cx="13240359" cy="1560758"/>
          </a:xfrm>
          <a:prstGeom prst="rect">
            <a:avLst/>
          </a:prstGeom>
          <a:ln>
            <a:solidFill>
              <a:schemeClr val="tx1"/>
            </a:solidFill>
          </a:ln>
        </p:spPr>
        <p:txBody>
          <a:bodyPr wrap="square">
            <a:spAutoFit/>
          </a:bodyPr>
          <a:lstStyle/>
          <a:p>
            <a:pPr algn="just">
              <a:lnSpc>
                <a:spcPct val="150000"/>
              </a:lnSpc>
            </a:pPr>
            <a:endParaRPr lang="en-IN" sz="2100" dirty="0"/>
          </a:p>
        </p:txBody>
      </p:sp>
      <p:pic>
        <p:nvPicPr>
          <p:cNvPr id="58" name="Graphic 23" descr="Lightbulb and gear with solid fill">
            <a:extLst>
              <a:ext uri="{FF2B5EF4-FFF2-40B4-BE49-F238E27FC236}">
                <a16:creationId xmlns:a16="http://schemas.microsoft.com/office/drawing/2014/main" id="{70701804-1B30-4A44-B98A-18706EAEAFD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141" y="5074619"/>
            <a:ext cx="1290307" cy="1414469"/>
          </a:xfrm>
          <a:prstGeom prst="rect">
            <a:avLst/>
          </a:prstGeom>
          <a:solidFill>
            <a:schemeClr val="accent2">
              <a:lumMod val="40000"/>
              <a:lumOff val="60000"/>
            </a:schemeClr>
          </a:solidFill>
        </p:spPr>
      </p:pic>
      <p:pic>
        <p:nvPicPr>
          <p:cNvPr id="59" name="Graphic 19" descr="Dance steps with solid fill">
            <a:extLst>
              <a:ext uri="{FF2B5EF4-FFF2-40B4-BE49-F238E27FC236}">
                <a16:creationId xmlns:a16="http://schemas.microsoft.com/office/drawing/2014/main" id="{ED04F3D0-C2B5-426E-ADEE-F065E40DF45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920" y="2737856"/>
            <a:ext cx="1251527" cy="1186444"/>
          </a:xfrm>
          <a:prstGeom prst="rect">
            <a:avLst/>
          </a:prstGeom>
          <a:solidFill>
            <a:schemeClr val="accent6">
              <a:lumMod val="60000"/>
              <a:lumOff val="40000"/>
            </a:schemeClr>
          </a:solidFill>
        </p:spPr>
      </p:pic>
      <p:sp>
        <p:nvSpPr>
          <p:cNvPr id="2" name="TextBox 1">
            <a:extLst>
              <a:ext uri="{FF2B5EF4-FFF2-40B4-BE49-F238E27FC236}">
                <a16:creationId xmlns:a16="http://schemas.microsoft.com/office/drawing/2014/main" id="{8E5856B5-6C8B-2B86-5853-E26088B59764}"/>
              </a:ext>
            </a:extLst>
          </p:cNvPr>
          <p:cNvSpPr txBox="1"/>
          <p:nvPr/>
        </p:nvSpPr>
        <p:spPr>
          <a:xfrm>
            <a:off x="2854477" y="2628180"/>
            <a:ext cx="13178689" cy="1569660"/>
          </a:xfrm>
          <a:prstGeom prst="rect">
            <a:avLst/>
          </a:prstGeom>
          <a:noFill/>
        </p:spPr>
        <p:txBody>
          <a:bodyPr wrap="square" rtlCol="0">
            <a:spAutoFit/>
          </a:bodyPr>
          <a:lstStyle/>
          <a:p>
            <a:pPr algn="just"/>
            <a:r>
              <a:rPr lang="en-US" sz="1600" b="0" i="0" dirty="0">
                <a:solidFill>
                  <a:srgbClr val="0F0F0F"/>
                </a:solidFill>
                <a:effectLst/>
                <a:latin typeface="Avenir"/>
              </a:rPr>
              <a:t>Identifying a gap in the market for locally made products and recognizing the potential for a platform to connect buyers with these unique offerings can be a strong motivation. Leveraging technology to bridge the gap between local sellers and a broader consumer base can be a powerful way to empower small businesses and artisans. The global trend towards supporting local businesses and a growing interest in unique, artisanal products can make this business idea particularly relevant and timely. Acknowledging the potential for digital platforms to transform traditional business models and enhance accessibility for both sellers and buyers. Clearly communicate your platform's policies to both sellers and buyers, including transaction fees, return policies, and any other relevant terms. Transparency builds trust, and trust is crucial for the success of an online marketplace.</a:t>
            </a:r>
            <a:endParaRPr lang="en-IN" dirty="0">
              <a:latin typeface="Avenir"/>
            </a:endParaRPr>
          </a:p>
        </p:txBody>
      </p:sp>
      <p:sp>
        <p:nvSpPr>
          <p:cNvPr id="6" name="TextBox 5">
            <a:extLst>
              <a:ext uri="{FF2B5EF4-FFF2-40B4-BE49-F238E27FC236}">
                <a16:creationId xmlns:a16="http://schemas.microsoft.com/office/drawing/2014/main" id="{63DCF37F-9ADE-C4D6-EFD7-11AEF3EAE5D1}"/>
              </a:ext>
            </a:extLst>
          </p:cNvPr>
          <p:cNvSpPr txBox="1"/>
          <p:nvPr/>
        </p:nvSpPr>
        <p:spPr>
          <a:xfrm>
            <a:off x="2852044" y="5122937"/>
            <a:ext cx="13181123" cy="1569660"/>
          </a:xfrm>
          <a:prstGeom prst="rect">
            <a:avLst/>
          </a:prstGeom>
          <a:noFill/>
        </p:spPr>
        <p:txBody>
          <a:bodyPr wrap="square" rtlCol="0">
            <a:spAutoFit/>
          </a:bodyPr>
          <a:lstStyle/>
          <a:p>
            <a:pPr algn="just"/>
            <a:r>
              <a:rPr lang="en-US" sz="1600" b="0" i="0" dirty="0">
                <a:solidFill>
                  <a:srgbClr val="0F0F0F"/>
                </a:solidFill>
                <a:effectLst/>
                <a:latin typeface="Avenir"/>
              </a:rPr>
              <a:t>NearbyNectar is a platform that facilitates seamless transactions, connecting local artisans, businesses, and customers in a curated marketplace. The venture focuses on bringing a diverse selection of locally made products to the fingertips of consumers. Through this platform, buyers can discover and purchase unique items crafted by local artisans, while sellers have the opportunity to showcase their products to a broader audience.  NearbyNectar aims to create a vibrant online marketplace that celebrates the craftsmanship and stories behind locally produced goods, fostering a sense of community and sustainability in the process. By promoting locally made products, the platform contributes to sustainable practices, reduces the environmental impact of transportation, and offers consumers unique and authentic items.</a:t>
            </a:r>
            <a:endParaRPr lang="en-IN" dirty="0">
              <a:latin typeface="Avenir"/>
            </a:endParaRPr>
          </a:p>
        </p:txBody>
      </p:sp>
      <p:sp>
        <p:nvSpPr>
          <p:cNvPr id="7" name="TextBox 6">
            <a:extLst>
              <a:ext uri="{FF2B5EF4-FFF2-40B4-BE49-F238E27FC236}">
                <a16:creationId xmlns:a16="http://schemas.microsoft.com/office/drawing/2014/main" id="{62D3B1BD-B4CC-29E4-0F31-2D33E8194B55}"/>
              </a:ext>
            </a:extLst>
          </p:cNvPr>
          <p:cNvSpPr txBox="1"/>
          <p:nvPr/>
        </p:nvSpPr>
        <p:spPr>
          <a:xfrm>
            <a:off x="2792809" y="7830570"/>
            <a:ext cx="13240357" cy="1569660"/>
          </a:xfrm>
          <a:prstGeom prst="rect">
            <a:avLst/>
          </a:prstGeom>
          <a:noFill/>
        </p:spPr>
        <p:txBody>
          <a:bodyPr wrap="square" rtlCol="0">
            <a:spAutoFit/>
          </a:bodyPr>
          <a:lstStyle/>
          <a:p>
            <a:pPr algn="just"/>
            <a:r>
              <a:rPr lang="en-US" sz="1600" dirty="0">
                <a:latin typeface="Avenir"/>
              </a:rPr>
              <a:t>NearbyNectar provides a platform for local artisans and businesses to showcase their products to a broader audience, overcoming the limitations of traditional local markets. NearbyNectar provides a platform for local artisans and businesses to showcase their products to a broader audience, overcoming the limitations of traditional local markets. NearbyNectar can charge a small transaction fee on each successful sale conducted on the platform. This revenue stream is a percentage of the total transaction value. Sellers may have the option to pay for premium listings, gaining higher visibility for their products on the platform. This can include featured placements, better search rankings, or highlighted product categories. Offer paid advertising opportunities for sellers who want to boost the visibility of their products through targeted promotions, sponsored listings, or other advertising channels within the platform.</a:t>
            </a:r>
            <a:endParaRPr lang="en-IN" sz="1600" dirty="0">
              <a:latin typeface="Avenir"/>
            </a:endParaRPr>
          </a:p>
        </p:txBody>
      </p:sp>
      <p:pic>
        <p:nvPicPr>
          <p:cNvPr id="10" name="Picture 9">
            <a:extLst>
              <a:ext uri="{FF2B5EF4-FFF2-40B4-BE49-F238E27FC236}">
                <a16:creationId xmlns:a16="http://schemas.microsoft.com/office/drawing/2014/main" id="{BB70C06B-3013-8A32-EBDF-3AA00C24BA28}"/>
              </a:ext>
            </a:extLst>
          </p:cNvPr>
          <p:cNvPicPr>
            <a:picLocks noChangeAspect="1"/>
          </p:cNvPicPr>
          <p:nvPr/>
        </p:nvPicPr>
        <p:blipFill rotWithShape="1">
          <a:blip r:embed="rId6"/>
          <a:srcRect l="5750" t="23032" r="7871" b="25685"/>
          <a:stretch/>
        </p:blipFill>
        <p:spPr>
          <a:xfrm>
            <a:off x="15471924" y="658008"/>
            <a:ext cx="2664193" cy="1581751"/>
          </a:xfrm>
          <a:prstGeom prst="rect">
            <a:avLst/>
          </a:prstGeom>
        </p:spPr>
      </p:pic>
    </p:spTree>
    <p:extLst>
      <p:ext uri="{BB962C8B-B14F-4D97-AF65-F5344CB8AC3E}">
        <p14:creationId xmlns:p14="http://schemas.microsoft.com/office/powerpoint/2010/main" val="48527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 calcmode="lin" valueType="num">
                                      <p:cBhvr>
                                        <p:cTn id="9" dur="500" fill="hold"/>
                                        <p:tgtEl>
                                          <p:spTgt spid="40"/>
                                        </p:tgtEl>
                                        <p:attrNameLst>
                                          <p:attrName>style.rotation</p:attrName>
                                        </p:attrNameLst>
                                      </p:cBhvr>
                                      <p:tavLst>
                                        <p:tav tm="0">
                                          <p:val>
                                            <p:fltVal val="360"/>
                                          </p:val>
                                        </p:tav>
                                        <p:tav tm="100000">
                                          <p:val>
                                            <p:fltVal val="0"/>
                                          </p:val>
                                        </p:tav>
                                      </p:tavLst>
                                    </p:anim>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635" y="684066"/>
            <a:ext cx="15304106" cy="729948"/>
          </a:xfrm>
        </p:spPr>
        <p:txBody>
          <a:bodyPr/>
          <a:lstStyle/>
          <a:p>
            <a:r>
              <a:rPr lang="en-US" sz="6000" dirty="0">
                <a:solidFill>
                  <a:schemeClr val="tx1"/>
                </a:solidFill>
                <a:latin typeface="Antonio Bold"/>
              </a:rPr>
              <a:t>Unit</a:t>
            </a:r>
            <a:r>
              <a:rPr lang="en-US" sz="6000" dirty="0">
                <a:latin typeface="Antonio Bold"/>
              </a:rPr>
              <a:t> </a:t>
            </a:r>
            <a:r>
              <a:rPr lang="en-US" sz="6000" dirty="0">
                <a:solidFill>
                  <a:schemeClr val="tx1"/>
                </a:solidFill>
                <a:latin typeface="Antonio Bold"/>
              </a:rPr>
              <a:t>Economics</a:t>
            </a:r>
          </a:p>
        </p:txBody>
      </p:sp>
      <p:sp>
        <p:nvSpPr>
          <p:cNvPr id="11" name="Rectangle 1"/>
          <p:cNvSpPr>
            <a:spLocks noChangeArrowheads="1"/>
          </p:cNvSpPr>
          <p:nvPr/>
        </p:nvSpPr>
        <p:spPr bwMode="auto">
          <a:xfrm>
            <a:off x="1227400" y="6608369"/>
            <a:ext cx="2478061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828800"/>
            <a:r>
              <a:rPr lang="en-US" altLang="en-US" sz="2200">
                <a:solidFill>
                  <a:srgbClr val="000000"/>
                </a:solidFill>
                <a:latin typeface="Times New Roman" panose="02020603050405020304" pitchFamily="18" charset="0"/>
                <a:cs typeface="Times New Roman" panose="02020603050405020304" pitchFamily="18" charset="0"/>
              </a:rPr>
              <a:t> </a:t>
            </a:r>
            <a:endParaRPr lang="en-US" altLang="en-US" sz="2200"/>
          </a:p>
          <a:p>
            <a:pPr defTabSz="1828800"/>
            <a:endParaRPr lang="en-US" altLang="en-US" sz="2200"/>
          </a:p>
        </p:txBody>
      </p:sp>
      <p:sp>
        <p:nvSpPr>
          <p:cNvPr id="4" name="TextBox 3">
            <a:extLst>
              <a:ext uri="{FF2B5EF4-FFF2-40B4-BE49-F238E27FC236}">
                <a16:creationId xmlns:a16="http://schemas.microsoft.com/office/drawing/2014/main" id="{DF6CCCFB-69EC-7FB1-7549-6F20985DE29B}"/>
              </a:ext>
            </a:extLst>
          </p:cNvPr>
          <p:cNvSpPr txBox="1"/>
          <p:nvPr/>
        </p:nvSpPr>
        <p:spPr>
          <a:xfrm>
            <a:off x="405635" y="1666657"/>
            <a:ext cx="17364806" cy="7571303"/>
          </a:xfrm>
          <a:prstGeom prst="rect">
            <a:avLst/>
          </a:prstGeom>
          <a:noFill/>
        </p:spPr>
        <p:txBody>
          <a:bodyPr wrap="square" rtlCol="0">
            <a:spAutoFit/>
          </a:bodyPr>
          <a:lstStyle/>
          <a:p>
            <a:pPr algn="just"/>
            <a:r>
              <a:rPr lang="en-US" dirty="0">
                <a:latin typeface="Verdana" panose="020B0604030504040204" pitchFamily="34" charset="0"/>
                <a:ea typeface="Verdana" panose="020B0604030504040204" pitchFamily="34" charset="0"/>
              </a:rPr>
              <a:t>CAC</a:t>
            </a:r>
          </a:p>
          <a:p>
            <a:pPr algn="just"/>
            <a:r>
              <a:rPr lang="en-US" dirty="0">
                <a:latin typeface="Verdana" panose="020B0604030504040204" pitchFamily="34" charset="0"/>
                <a:ea typeface="Verdana" panose="020B0604030504040204" pitchFamily="34" charset="0"/>
              </a:rPr>
              <a:t>The cost of customer acquisition (CAC) is the average cost of acquiring a new customer. It is calculated by dividing the total sales and marketing costs by the number of new customers acquired.</a:t>
            </a:r>
          </a:p>
          <a:p>
            <a:pPr algn="just"/>
            <a:r>
              <a:rPr lang="en-US" dirty="0">
                <a:latin typeface="Verdana" panose="020B0604030504040204" pitchFamily="34" charset="0"/>
                <a:ea typeface="Verdana" panose="020B0604030504040204" pitchFamily="34" charset="0"/>
              </a:rPr>
              <a:t>Year 1</a:t>
            </a:r>
            <a:r>
              <a:rPr lang="en-US">
                <a:latin typeface="Verdana" panose="020B0604030504040204" pitchFamily="34" charset="0"/>
                <a:ea typeface="Verdana" panose="020B0604030504040204" pitchFamily="34" charset="0"/>
              </a:rPr>
              <a:t>: 500,000 / 10,000 </a:t>
            </a:r>
            <a:r>
              <a:rPr lang="en-US" dirty="0">
                <a:latin typeface="Verdana" panose="020B0604030504040204" pitchFamily="34" charset="0"/>
                <a:ea typeface="Verdana" panose="020B0604030504040204" pitchFamily="34" charset="0"/>
              </a:rPr>
              <a:t>= 50</a:t>
            </a:r>
          </a:p>
          <a:p>
            <a:pPr algn="just"/>
            <a:r>
              <a:rPr lang="en-US" dirty="0">
                <a:latin typeface="Verdana" panose="020B0604030504040204" pitchFamily="34" charset="0"/>
                <a:ea typeface="Verdana" panose="020B0604030504040204" pitchFamily="34" charset="0"/>
              </a:rPr>
              <a:t>CLV</a:t>
            </a:r>
          </a:p>
          <a:p>
            <a:pPr algn="just"/>
            <a:r>
              <a:rPr lang="en-US" dirty="0">
                <a:latin typeface="Verdana" panose="020B0604030504040204" pitchFamily="34" charset="0"/>
                <a:ea typeface="Verdana" panose="020B0604030504040204" pitchFamily="34" charset="0"/>
              </a:rPr>
              <a:t>The customer lifetime value (CLV) is the average revenue that a customer generates over the course of their relationship with the company. It is calculated by multiplying the average revenue per user (ARPU) by the average customer lifespan.</a:t>
            </a:r>
          </a:p>
          <a:p>
            <a:pPr algn="just"/>
            <a:r>
              <a:rPr lang="en-US" dirty="0">
                <a:latin typeface="Verdana" panose="020B0604030504040204" pitchFamily="34" charset="0"/>
                <a:ea typeface="Verdana" panose="020B0604030504040204" pitchFamily="34" charset="0"/>
              </a:rPr>
              <a:t>Year 1: 100 / 1 year = 100</a:t>
            </a:r>
          </a:p>
          <a:p>
            <a:pPr algn="just"/>
            <a:r>
              <a:rPr lang="en-US" dirty="0">
                <a:latin typeface="Verdana" panose="020B0604030504040204" pitchFamily="34" charset="0"/>
                <a:ea typeface="Verdana" panose="020B0604030504040204" pitchFamily="34" charset="0"/>
              </a:rPr>
              <a:t>ARPU</a:t>
            </a:r>
          </a:p>
          <a:p>
            <a:pPr algn="just"/>
            <a:r>
              <a:rPr lang="en-US" dirty="0">
                <a:latin typeface="Verdana" panose="020B0604030504040204" pitchFamily="34" charset="0"/>
                <a:ea typeface="Verdana" panose="020B0604030504040204" pitchFamily="34" charset="0"/>
              </a:rPr>
              <a:t>The average revenue per user (ARPU) is the average revenue that a customer generates in a given period of time. It is calculated by dividing the total revenue by the number of active users.</a:t>
            </a:r>
          </a:p>
          <a:p>
            <a:pPr algn="just"/>
            <a:r>
              <a:rPr lang="en-US" dirty="0">
                <a:latin typeface="Verdana" panose="020B0604030504040204" pitchFamily="34" charset="0"/>
                <a:ea typeface="Verdana" panose="020B0604030504040204" pitchFamily="34" charset="0"/>
              </a:rPr>
              <a:t>Year 1</a:t>
            </a:r>
            <a:r>
              <a:rPr lang="en-US">
                <a:latin typeface="Verdana" panose="020B0604030504040204" pitchFamily="34" charset="0"/>
                <a:ea typeface="Verdana" panose="020B0604030504040204" pitchFamily="34" charset="0"/>
              </a:rPr>
              <a:t>: 1,000,000 / 10,000 </a:t>
            </a:r>
            <a:r>
              <a:rPr lang="en-US" dirty="0">
                <a:latin typeface="Verdana" panose="020B0604030504040204" pitchFamily="34" charset="0"/>
                <a:ea typeface="Verdana" panose="020B0604030504040204" pitchFamily="34" charset="0"/>
              </a:rPr>
              <a:t>= 10</a:t>
            </a:r>
          </a:p>
          <a:p>
            <a:pPr algn="just"/>
            <a:r>
              <a:rPr lang="en-US" dirty="0">
                <a:latin typeface="Verdana" panose="020B0604030504040204" pitchFamily="34" charset="0"/>
                <a:ea typeface="Verdana" panose="020B0604030504040204" pitchFamily="34" charset="0"/>
              </a:rPr>
              <a:t>Gross Profit</a:t>
            </a:r>
          </a:p>
          <a:p>
            <a:pPr algn="just"/>
            <a:r>
              <a:rPr lang="en-US" dirty="0">
                <a:latin typeface="Verdana" panose="020B0604030504040204" pitchFamily="34" charset="0"/>
                <a:ea typeface="Verdana" panose="020B0604030504040204" pitchFamily="34" charset="0"/>
              </a:rPr>
              <a:t>The gross profit is the difference between the revenue and the cost of goods sold (COGS). It is calculated by subtracting the COGS from the revenue.</a:t>
            </a:r>
          </a:p>
          <a:p>
            <a:pPr algn="just"/>
            <a:r>
              <a:rPr lang="en-US" dirty="0">
                <a:latin typeface="Verdana" panose="020B0604030504040204" pitchFamily="34" charset="0"/>
                <a:ea typeface="Verdana" panose="020B0604030504040204" pitchFamily="34" charset="0"/>
              </a:rPr>
              <a:t>Year 1</a:t>
            </a:r>
            <a:r>
              <a:rPr lang="en-US">
                <a:latin typeface="Verdana" panose="020B0604030504040204" pitchFamily="34" charset="0"/>
                <a:ea typeface="Verdana" panose="020B0604030504040204" pitchFamily="34" charset="0"/>
              </a:rPr>
              <a:t>: 1,000,000 - 500,000 = 500,000</a:t>
            </a:r>
            <a:endParaRPr lang="en-US" dirty="0">
              <a:latin typeface="Verdana" panose="020B0604030504040204" pitchFamily="34" charset="0"/>
              <a:ea typeface="Verdana" panose="020B0604030504040204" pitchFamily="34" charset="0"/>
            </a:endParaRPr>
          </a:p>
          <a:p>
            <a:pPr algn="just"/>
            <a:r>
              <a:rPr lang="en-US" dirty="0">
                <a:latin typeface="Verdana" panose="020B0604030504040204" pitchFamily="34" charset="0"/>
                <a:ea typeface="Verdana" panose="020B0604030504040204" pitchFamily="34" charset="0"/>
              </a:rPr>
              <a:t>Gross Profit Margin</a:t>
            </a:r>
          </a:p>
          <a:p>
            <a:pPr algn="just"/>
            <a:r>
              <a:rPr lang="en-US" dirty="0">
                <a:latin typeface="Verdana" panose="020B0604030504040204" pitchFamily="34" charset="0"/>
                <a:ea typeface="Verdana" panose="020B0604030504040204" pitchFamily="34" charset="0"/>
              </a:rPr>
              <a:t>The gross profit margin is the percentage of revenue that remains after the cost of goods sold has been subtracted. It is calculated by dividing the gross profit by the revenue.</a:t>
            </a:r>
          </a:p>
          <a:p>
            <a:pPr algn="just"/>
            <a:r>
              <a:rPr lang="en-US" dirty="0">
                <a:latin typeface="Verdana" panose="020B0604030504040204" pitchFamily="34" charset="0"/>
                <a:ea typeface="Verdana" panose="020B0604030504040204" pitchFamily="34" charset="0"/>
              </a:rPr>
              <a:t>Year 1</a:t>
            </a:r>
            <a:r>
              <a:rPr lang="en-US">
                <a:latin typeface="Verdana" panose="020B0604030504040204" pitchFamily="34" charset="0"/>
                <a:ea typeface="Verdana" panose="020B0604030504040204" pitchFamily="34" charset="0"/>
              </a:rPr>
              <a:t>: 500,000 / 1,000,000 </a:t>
            </a:r>
            <a:r>
              <a:rPr lang="en-US" dirty="0">
                <a:latin typeface="Verdana" panose="020B0604030504040204" pitchFamily="34" charset="0"/>
                <a:ea typeface="Verdana" panose="020B0604030504040204" pitchFamily="34" charset="0"/>
              </a:rPr>
              <a:t>= 50%</a:t>
            </a:r>
          </a:p>
          <a:p>
            <a:pPr algn="just"/>
            <a:r>
              <a:rPr lang="en-US" dirty="0">
                <a:latin typeface="Verdana" panose="020B0604030504040204" pitchFamily="34" charset="0"/>
                <a:ea typeface="Verdana" panose="020B0604030504040204" pitchFamily="34" charset="0"/>
              </a:rPr>
              <a:t>Operating Costs</a:t>
            </a:r>
          </a:p>
          <a:p>
            <a:pPr algn="just"/>
            <a:r>
              <a:rPr lang="en-US" dirty="0">
                <a:latin typeface="Verdana" panose="020B0604030504040204" pitchFamily="34" charset="0"/>
                <a:ea typeface="Verdana" panose="020B0604030504040204" pitchFamily="34" charset="0"/>
              </a:rPr>
              <a:t>The operating costs are the costs associated with running the business. They include things like salaries, rent, and utilities.</a:t>
            </a:r>
          </a:p>
          <a:p>
            <a:pPr algn="just"/>
            <a:r>
              <a:rPr lang="en-US" dirty="0">
                <a:latin typeface="Verdana" panose="020B0604030504040204" pitchFamily="34" charset="0"/>
                <a:ea typeface="Verdana" panose="020B0604030504040204" pitchFamily="34" charset="0"/>
              </a:rPr>
              <a:t>Year 1</a:t>
            </a:r>
            <a:r>
              <a:rPr lang="en-US">
                <a:latin typeface="Verdana" panose="020B0604030504040204" pitchFamily="34" charset="0"/>
                <a:ea typeface="Verdana" panose="020B0604030504040204" pitchFamily="34" charset="0"/>
              </a:rPr>
              <a:t>: 200,000</a:t>
            </a:r>
            <a:endParaRPr lang="en-US" dirty="0">
              <a:latin typeface="Verdana" panose="020B0604030504040204" pitchFamily="34" charset="0"/>
              <a:ea typeface="Verdana" panose="020B0604030504040204" pitchFamily="34" charset="0"/>
            </a:endParaRPr>
          </a:p>
          <a:p>
            <a:pPr algn="just"/>
            <a:r>
              <a:rPr lang="en-US" dirty="0">
                <a:latin typeface="Verdana" panose="020B0604030504040204" pitchFamily="34" charset="0"/>
                <a:ea typeface="Verdana" panose="020B0604030504040204" pitchFamily="34" charset="0"/>
              </a:rPr>
              <a:t>Operating Profit</a:t>
            </a:r>
          </a:p>
          <a:p>
            <a:pPr algn="just"/>
            <a:r>
              <a:rPr lang="en-US" dirty="0">
                <a:latin typeface="Verdana" panose="020B0604030504040204" pitchFamily="34" charset="0"/>
                <a:ea typeface="Verdana" panose="020B0604030504040204" pitchFamily="34" charset="0"/>
              </a:rPr>
              <a:t>The operating profit is the difference between the gross profit and the operating costs. It is calculated by subtracting the operating costs from the gross profit.</a:t>
            </a:r>
          </a:p>
          <a:p>
            <a:pPr algn="just"/>
            <a:r>
              <a:rPr lang="en-US" dirty="0">
                <a:latin typeface="Verdana" panose="020B0604030504040204" pitchFamily="34" charset="0"/>
                <a:ea typeface="Verdana" panose="020B0604030504040204" pitchFamily="34" charset="0"/>
              </a:rPr>
              <a:t>Year 1</a:t>
            </a:r>
            <a:r>
              <a:rPr lang="en-US">
                <a:latin typeface="Verdana" panose="020B0604030504040204" pitchFamily="34" charset="0"/>
                <a:ea typeface="Verdana" panose="020B0604030504040204" pitchFamily="34" charset="0"/>
              </a:rPr>
              <a:t>: 500,000 - 200,000 = 300,000</a:t>
            </a:r>
            <a:endParaRPr lang="en-U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010371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57400" y="3238500"/>
            <a:ext cx="6633031" cy="4524315"/>
          </a:xfrm>
          <a:prstGeom prst="rect">
            <a:avLst/>
          </a:prstGeom>
          <a:noFill/>
          <a:ln>
            <a:solidFill>
              <a:schemeClr val="bg2">
                <a:lumMod val="50000"/>
              </a:schemeClr>
            </a:solidFill>
          </a:ln>
        </p:spPr>
        <p:txBody>
          <a:bodyPr wrap="square" rtlCol="0">
            <a:spAutoFit/>
          </a:bodyPr>
          <a:lstStyle/>
          <a:p>
            <a:r>
              <a:rPr lang="en-IN" sz="2400" b="1" dirty="0"/>
              <a:t>How much funds required to reach to the next level of the venture?</a:t>
            </a:r>
          </a:p>
          <a:p>
            <a:pPr marL="428625" indent="-428625">
              <a:buFont typeface="Arial" panose="020B0604020202020204" pitchFamily="34" charset="0"/>
              <a:buChar char="•"/>
            </a:pPr>
            <a:r>
              <a:rPr lang="en-IN" sz="2400"/>
              <a:t>3000</a:t>
            </a:r>
            <a:endParaRPr lang="en-IN" sz="2400" dirty="0"/>
          </a:p>
          <a:p>
            <a:endParaRPr lang="en-IN" sz="2400" dirty="0"/>
          </a:p>
          <a:p>
            <a:r>
              <a:rPr lang="en-IN" sz="2400" b="1" dirty="0"/>
              <a:t>How much have been bootstrapped? If not, why </a:t>
            </a:r>
            <a:endParaRPr lang="en-IN" sz="2400" dirty="0"/>
          </a:p>
          <a:p>
            <a:pPr marL="428625" indent="-428625">
              <a:buFont typeface="Arial" panose="020B0604020202020204" pitchFamily="34" charset="0"/>
              <a:buChar char="•"/>
            </a:pPr>
            <a:r>
              <a:rPr lang="en-IN" sz="2400" dirty="0"/>
              <a:t>500</a:t>
            </a:r>
          </a:p>
          <a:p>
            <a:pPr marL="428625" indent="-428625">
              <a:buFont typeface="Arial" panose="020B0604020202020204" pitchFamily="34" charset="0"/>
              <a:buChar char="•"/>
            </a:pPr>
            <a:endParaRPr lang="en-IN" sz="2400" dirty="0"/>
          </a:p>
          <a:p>
            <a:r>
              <a:rPr lang="en-IN" sz="2400" b="1" dirty="0"/>
              <a:t>How much can be bootstrapped?</a:t>
            </a:r>
          </a:p>
          <a:p>
            <a:pPr marL="428625" indent="-428625">
              <a:buFont typeface="Arial" panose="020B0604020202020204" pitchFamily="34" charset="0"/>
              <a:buChar char="•"/>
            </a:pPr>
            <a:r>
              <a:rPr lang="en-IN" sz="2400" dirty="0"/>
              <a:t>800</a:t>
            </a:r>
          </a:p>
          <a:p>
            <a:endParaRPr lang="en-IN" sz="2400" dirty="0"/>
          </a:p>
          <a:p>
            <a:r>
              <a:rPr lang="en-IN" sz="2400" b="1" dirty="0"/>
              <a:t>How much external funding required? If not, why?</a:t>
            </a:r>
          </a:p>
          <a:p>
            <a:pPr marL="428625" indent="-428625">
              <a:buFont typeface="Arial" panose="020B0604020202020204" pitchFamily="34" charset="0"/>
              <a:buChar char="•"/>
            </a:pPr>
            <a:r>
              <a:rPr lang="en-IN" sz="2400"/>
              <a:t>10000</a:t>
            </a:r>
            <a:endParaRPr lang="en-IN" sz="2400" dirty="0"/>
          </a:p>
        </p:txBody>
      </p:sp>
      <p:sp>
        <p:nvSpPr>
          <p:cNvPr id="11" name="TextBox 10"/>
          <p:cNvSpPr txBox="1"/>
          <p:nvPr/>
        </p:nvSpPr>
        <p:spPr>
          <a:xfrm>
            <a:off x="9372600" y="3238500"/>
            <a:ext cx="6858000" cy="5232202"/>
          </a:xfrm>
          <a:prstGeom prst="rect">
            <a:avLst/>
          </a:prstGeom>
          <a:noFill/>
          <a:ln>
            <a:solidFill>
              <a:schemeClr val="bg2">
                <a:lumMod val="50000"/>
              </a:schemeClr>
            </a:solidFill>
          </a:ln>
        </p:spPr>
        <p:txBody>
          <a:bodyPr wrap="square" rtlCol="0">
            <a:spAutoFit/>
          </a:bodyPr>
          <a:lstStyle/>
          <a:p>
            <a:r>
              <a:rPr lang="en-IN" sz="2700" b="1" dirty="0"/>
              <a:t>Funds utilization strategy (Details)</a:t>
            </a:r>
          </a:p>
          <a:p>
            <a:endParaRPr lang="en-IN" sz="2700" b="1" dirty="0"/>
          </a:p>
          <a:p>
            <a:pPr algn="just"/>
            <a:r>
              <a:rPr lang="en-US" sz="2000" dirty="0"/>
              <a:t>The first strategy for our strategy is to enhance and optimize the platform's features and user interface to ensure a seamless and enriching user experience. We will invest in technology upgrades and maintenance. We will Implement new features based on market trends and user needs. We will increase brand visibility, attract new users, and foster a thriving community of artisans and customers by executing targeted digital marketing campaigns to reach a wider audience. We will sponsor local events and craft fairs to enhance community engagement. We will collaborate with influencers and local ambassadors to promote the platform. We will cover day-to-day operational costs and ensure the smooth functioning of the platform. We will Stay ahead of industry trends, innovate, and explore new opportunities for platform growth.</a:t>
            </a:r>
            <a:endParaRPr lang="en-IN" sz="2000" dirty="0"/>
          </a:p>
        </p:txBody>
      </p:sp>
      <p:sp>
        <p:nvSpPr>
          <p:cNvPr id="8" name="Title 1">
            <a:extLst>
              <a:ext uri="{FF2B5EF4-FFF2-40B4-BE49-F238E27FC236}">
                <a16:creationId xmlns:a16="http://schemas.microsoft.com/office/drawing/2014/main" id="{98D3BFB5-F3EC-4B74-9DA7-84AA6BA58C5E}"/>
              </a:ext>
            </a:extLst>
          </p:cNvPr>
          <p:cNvSpPr txBox="1">
            <a:spLocks/>
          </p:cNvSpPr>
          <p:nvPr/>
        </p:nvSpPr>
        <p:spPr>
          <a:xfrm>
            <a:off x="-4953000" y="257385"/>
            <a:ext cx="15773400" cy="652462"/>
          </a:xfrm>
          <a:prstGeom prst="rect">
            <a:avLst/>
          </a:prstGeom>
        </p:spPr>
        <p:txBody>
          <a:bodyPr vert="horz" lIns="182880" tIns="91440" rIns="182880" bIns="91440" rtlCol="0" anchor="t">
            <a:noAutofit/>
          </a:bodyPr>
          <a:lstStyle>
            <a:lvl1pPr algn="ctr" defTabSz="914400" rtl="0" eaLnBrk="1" latinLnBrk="0" hangingPunct="1">
              <a:spcBef>
                <a:spcPct val="0"/>
              </a:spcBef>
              <a:buNone/>
              <a:defRPr sz="3000" b="1" kern="1200">
                <a:solidFill>
                  <a:srgbClr val="9E0D20"/>
                </a:solidFill>
                <a:latin typeface="Raleway" panose="020B0503030101060003" pitchFamily="34" charset="0"/>
                <a:ea typeface="+mj-ea"/>
                <a:cs typeface="+mj-cs"/>
              </a:defRPr>
            </a:lvl1pPr>
          </a:lstStyle>
          <a:p>
            <a:r>
              <a:rPr lang="en-US" sz="6000" dirty="0">
                <a:solidFill>
                  <a:schemeClr val="tx1"/>
                </a:solidFill>
                <a:latin typeface="Antonio Bold"/>
              </a:rPr>
              <a:t>Funding</a:t>
            </a:r>
            <a:r>
              <a:rPr lang="en-US" sz="6000" dirty="0">
                <a:solidFill>
                  <a:srgbClr val="C00000"/>
                </a:solidFill>
                <a:latin typeface="Antonio Bold"/>
              </a:rPr>
              <a:t> </a:t>
            </a:r>
            <a:r>
              <a:rPr lang="en-US" sz="6000" dirty="0">
                <a:solidFill>
                  <a:schemeClr val="tx1"/>
                </a:solidFill>
                <a:latin typeface="Antonio Bold"/>
              </a:rPr>
              <a:t>Plan</a:t>
            </a:r>
            <a:r>
              <a:rPr lang="en-US" sz="6000" dirty="0">
                <a:solidFill>
                  <a:srgbClr val="C00000"/>
                </a:solidFill>
                <a:latin typeface="Antonio Bold"/>
              </a:rPr>
              <a:t> </a:t>
            </a:r>
          </a:p>
        </p:txBody>
      </p:sp>
      <p:sp>
        <p:nvSpPr>
          <p:cNvPr id="20" name="Rectangle 19">
            <a:extLst>
              <a:ext uri="{FF2B5EF4-FFF2-40B4-BE49-F238E27FC236}">
                <a16:creationId xmlns:a16="http://schemas.microsoft.com/office/drawing/2014/main" id="{5DE34494-019C-4AF1-907B-33245967C575}"/>
              </a:ext>
            </a:extLst>
          </p:cNvPr>
          <p:cNvSpPr/>
          <p:nvPr/>
        </p:nvSpPr>
        <p:spPr>
          <a:xfrm>
            <a:off x="15912052" y="329473"/>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sp>
        <p:nvSpPr>
          <p:cNvPr id="21" name="TextBox 20">
            <a:extLst>
              <a:ext uri="{FF2B5EF4-FFF2-40B4-BE49-F238E27FC236}">
                <a16:creationId xmlns:a16="http://schemas.microsoft.com/office/drawing/2014/main" id="{437D10F2-D825-4F14-8721-CF5105D60893}"/>
              </a:ext>
            </a:extLst>
          </p:cNvPr>
          <p:cNvSpPr txBox="1"/>
          <p:nvPr/>
        </p:nvSpPr>
        <p:spPr>
          <a:xfrm>
            <a:off x="16107818" y="730293"/>
            <a:ext cx="1422954" cy="623248"/>
          </a:xfrm>
          <a:prstGeom prst="rect">
            <a:avLst/>
          </a:prstGeom>
          <a:noFill/>
        </p:spPr>
        <p:txBody>
          <a:bodyPr wrap="square" lIns="68580" tIns="34290" rIns="68580" bIns="34290" rtlCol="0" anchor="t">
            <a:spAutoFit/>
          </a:bodyPr>
          <a:lstStyle/>
          <a:p>
            <a:pPr algn="ctr"/>
            <a:r>
              <a:rPr lang="en-US" b="1" dirty="0"/>
              <a:t>Place your logo here</a:t>
            </a:r>
            <a:endParaRPr lang="en-ZA" b="1" dirty="0"/>
          </a:p>
        </p:txBody>
      </p:sp>
      <p:pic>
        <p:nvPicPr>
          <p:cNvPr id="2" name="Picture 1">
            <a:extLst>
              <a:ext uri="{FF2B5EF4-FFF2-40B4-BE49-F238E27FC236}">
                <a16:creationId xmlns:a16="http://schemas.microsoft.com/office/drawing/2014/main" id="{961FAE20-314A-44F7-9F1E-48B52C0378E3}"/>
              </a:ext>
            </a:extLst>
          </p:cNvPr>
          <p:cNvPicPr>
            <a:picLocks noChangeAspect="1"/>
          </p:cNvPicPr>
          <p:nvPr/>
        </p:nvPicPr>
        <p:blipFill rotWithShape="1">
          <a:blip r:embed="rId3"/>
          <a:srcRect l="5750" t="23032" r="7871" b="25685"/>
          <a:stretch/>
        </p:blipFill>
        <p:spPr>
          <a:xfrm>
            <a:off x="15468600" y="307501"/>
            <a:ext cx="2416264" cy="1434554"/>
          </a:xfrm>
          <a:prstGeom prst="rect">
            <a:avLst/>
          </a:prstGeom>
        </p:spPr>
      </p:pic>
    </p:spTree>
    <p:extLst>
      <p:ext uri="{BB962C8B-B14F-4D97-AF65-F5344CB8AC3E}">
        <p14:creationId xmlns:p14="http://schemas.microsoft.com/office/powerpoint/2010/main" val="3115354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5"/>
          <p:cNvSpPr txBox="1"/>
          <p:nvPr/>
        </p:nvSpPr>
        <p:spPr>
          <a:xfrm>
            <a:off x="204200" y="-13647"/>
            <a:ext cx="12338484" cy="1019574"/>
          </a:xfrm>
          <a:prstGeom prst="rect">
            <a:avLst/>
          </a:prstGeom>
        </p:spPr>
        <p:txBody>
          <a:bodyPr wrap="square" lIns="0" tIns="0" rIns="0" bIns="0" rtlCol="0" anchor="t">
            <a:spAutoFit/>
          </a:bodyPr>
          <a:lstStyle/>
          <a:p>
            <a:pPr>
              <a:lnSpc>
                <a:spcPts val="8747"/>
              </a:lnSpc>
            </a:pPr>
            <a:r>
              <a:rPr lang="en-US" sz="5400" b="1" dirty="0">
                <a:cs typeface="Times New Roman" panose="02020603050405020304" pitchFamily="18" charset="0"/>
              </a:rPr>
              <a:t>Team Composition</a:t>
            </a:r>
          </a:p>
        </p:txBody>
      </p:sp>
      <p:sp>
        <p:nvSpPr>
          <p:cNvPr id="37" name="Rectangle 36">
            <a:extLst>
              <a:ext uri="{FF2B5EF4-FFF2-40B4-BE49-F238E27FC236}">
                <a16:creationId xmlns:a16="http://schemas.microsoft.com/office/drawing/2014/main" id="{5DE34494-019C-4AF1-907B-33245967C575}"/>
              </a:ext>
            </a:extLst>
          </p:cNvPr>
          <p:cNvSpPr/>
          <p:nvPr/>
        </p:nvSpPr>
        <p:spPr>
          <a:xfrm>
            <a:off x="16120030" y="815582"/>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sp>
        <p:nvSpPr>
          <p:cNvPr id="45" name="Rectangle 44">
            <a:extLst>
              <a:ext uri="{FF2B5EF4-FFF2-40B4-BE49-F238E27FC236}">
                <a16:creationId xmlns:a16="http://schemas.microsoft.com/office/drawing/2014/main" id="{FE41B64D-B44D-44C6-BDBC-3EBF35934BD5}"/>
              </a:ext>
            </a:extLst>
          </p:cNvPr>
          <p:cNvSpPr/>
          <p:nvPr/>
        </p:nvSpPr>
        <p:spPr>
          <a:xfrm>
            <a:off x="811195" y="2963972"/>
            <a:ext cx="1581539" cy="1477000"/>
          </a:xfrm>
          <a:prstGeom prst="rect">
            <a:avLst/>
          </a:prstGeom>
          <a:noFill/>
          <a:ln w="25400" cap="flat" cmpd="sng" algn="ctr">
            <a:solidFill>
              <a:schemeClr val="accent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ZA"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 name="Rectangle 45">
            <a:extLst>
              <a:ext uri="{FF2B5EF4-FFF2-40B4-BE49-F238E27FC236}">
                <a16:creationId xmlns:a16="http://schemas.microsoft.com/office/drawing/2014/main" id="{56942A5F-346B-4A9B-8B0F-4CA8E26F5936}"/>
              </a:ext>
            </a:extLst>
          </p:cNvPr>
          <p:cNvSpPr/>
          <p:nvPr/>
        </p:nvSpPr>
        <p:spPr>
          <a:xfrm>
            <a:off x="4469322" y="2977960"/>
            <a:ext cx="1475128" cy="1477580"/>
          </a:xfrm>
          <a:prstGeom prst="rect">
            <a:avLst/>
          </a:prstGeom>
          <a:noFill/>
          <a:ln w="25400" cap="flat" cmpd="sng" algn="ctr">
            <a:solidFill>
              <a:schemeClr val="accent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ZA"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8" name="Rectangle 47">
            <a:extLst>
              <a:ext uri="{FF2B5EF4-FFF2-40B4-BE49-F238E27FC236}">
                <a16:creationId xmlns:a16="http://schemas.microsoft.com/office/drawing/2014/main" id="{0EA7884A-0608-4E8F-AEEB-438C18DE1534}"/>
              </a:ext>
            </a:extLst>
          </p:cNvPr>
          <p:cNvSpPr/>
          <p:nvPr/>
        </p:nvSpPr>
        <p:spPr>
          <a:xfrm>
            <a:off x="7810368" y="2963972"/>
            <a:ext cx="1581539" cy="1477000"/>
          </a:xfrm>
          <a:prstGeom prst="rect">
            <a:avLst/>
          </a:prstGeom>
          <a:noFill/>
          <a:ln w="25400" cap="flat" cmpd="sng" algn="ctr">
            <a:solidFill>
              <a:schemeClr val="accent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ZA"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 name="Rectangle 6"/>
          <p:cNvSpPr/>
          <p:nvPr/>
        </p:nvSpPr>
        <p:spPr>
          <a:xfrm>
            <a:off x="969715" y="2085133"/>
            <a:ext cx="1827744" cy="369332"/>
          </a:xfrm>
          <a:prstGeom prst="rect">
            <a:avLst/>
          </a:prstGeom>
        </p:spPr>
        <p:txBody>
          <a:bodyPr wrap="none">
            <a:spAutoFit/>
          </a:bodyPr>
          <a:lstStyle/>
          <a:p>
            <a:r>
              <a:rPr lang="en-US" dirty="0">
                <a:latin typeface="Verdana" panose="020B0604030504040204" pitchFamily="34" charset="0"/>
                <a:ea typeface="Verdana" panose="020B0604030504040204" pitchFamily="34" charset="0"/>
              </a:rPr>
              <a:t>Ujesh Sisodia </a:t>
            </a:r>
          </a:p>
        </p:txBody>
      </p:sp>
      <p:sp>
        <p:nvSpPr>
          <p:cNvPr id="24" name="Rectangle 23"/>
          <p:cNvSpPr/>
          <p:nvPr/>
        </p:nvSpPr>
        <p:spPr>
          <a:xfrm>
            <a:off x="4549156" y="2085133"/>
            <a:ext cx="2232644" cy="369332"/>
          </a:xfrm>
          <a:prstGeom prst="rect">
            <a:avLst/>
          </a:prstGeom>
        </p:spPr>
        <p:txBody>
          <a:bodyPr wrap="square">
            <a:spAutoFit/>
          </a:bodyPr>
          <a:lstStyle/>
          <a:p>
            <a:r>
              <a:rPr lang="en-US" dirty="0">
                <a:latin typeface="Verdana" panose="020B0604030504040204" pitchFamily="34" charset="0"/>
                <a:ea typeface="Verdana" panose="020B0604030504040204" pitchFamily="34" charset="0"/>
              </a:rPr>
              <a:t>Hitendra Sisodia</a:t>
            </a:r>
          </a:p>
        </p:txBody>
      </p:sp>
      <p:sp>
        <p:nvSpPr>
          <p:cNvPr id="25" name="Rectangle 24"/>
          <p:cNvSpPr/>
          <p:nvPr/>
        </p:nvSpPr>
        <p:spPr>
          <a:xfrm>
            <a:off x="7413302" y="2058078"/>
            <a:ext cx="2389251" cy="369332"/>
          </a:xfrm>
          <a:prstGeom prst="rect">
            <a:avLst/>
          </a:prstGeom>
        </p:spPr>
        <p:txBody>
          <a:bodyPr wrap="square">
            <a:spAutoFit/>
          </a:bodyPr>
          <a:lstStyle/>
          <a:p>
            <a:pPr algn="ctr"/>
            <a:r>
              <a:rPr lang="en-US" dirty="0">
                <a:latin typeface="Verdana" panose="020B0604030504040204" pitchFamily="34" charset="0"/>
                <a:ea typeface="Verdana" panose="020B0604030504040204" pitchFamily="34" charset="0"/>
              </a:rPr>
              <a:t>Rohit Gupta</a:t>
            </a:r>
          </a:p>
        </p:txBody>
      </p:sp>
      <p:sp>
        <p:nvSpPr>
          <p:cNvPr id="8" name="Rectangle 7"/>
          <p:cNvSpPr/>
          <p:nvPr/>
        </p:nvSpPr>
        <p:spPr>
          <a:xfrm>
            <a:off x="811195" y="5121768"/>
            <a:ext cx="1552284" cy="646331"/>
          </a:xfrm>
          <a:prstGeom prst="rect">
            <a:avLst/>
          </a:prstGeom>
          <a:ln>
            <a:solidFill>
              <a:schemeClr val="tx1"/>
            </a:solidFill>
          </a:ln>
        </p:spPr>
        <p:txBody>
          <a:bodyPr wrap="none">
            <a:spAutoFit/>
          </a:bodyPr>
          <a:lstStyle/>
          <a:p>
            <a:pPr algn="ctr"/>
            <a:r>
              <a:rPr lang="en-US" dirty="0"/>
              <a:t>Role/Position: </a:t>
            </a:r>
          </a:p>
          <a:p>
            <a:pPr algn="ctr"/>
            <a:r>
              <a:rPr lang="en-US" dirty="0"/>
              <a:t>CEO</a:t>
            </a:r>
          </a:p>
        </p:txBody>
      </p:sp>
      <p:sp>
        <p:nvSpPr>
          <p:cNvPr id="29" name="Rectangle 28"/>
          <p:cNvSpPr/>
          <p:nvPr/>
        </p:nvSpPr>
        <p:spPr>
          <a:xfrm>
            <a:off x="4469189" y="5160608"/>
            <a:ext cx="1552284" cy="646331"/>
          </a:xfrm>
          <a:prstGeom prst="rect">
            <a:avLst/>
          </a:prstGeom>
          <a:ln>
            <a:solidFill>
              <a:schemeClr val="tx1"/>
            </a:solidFill>
          </a:ln>
        </p:spPr>
        <p:txBody>
          <a:bodyPr wrap="none">
            <a:spAutoFit/>
          </a:bodyPr>
          <a:lstStyle/>
          <a:p>
            <a:r>
              <a:rPr lang="en-US" dirty="0"/>
              <a:t>Role/Position: </a:t>
            </a:r>
          </a:p>
          <a:p>
            <a:pPr algn="ctr"/>
            <a:r>
              <a:rPr lang="en-US" dirty="0"/>
              <a:t>COO/CTO</a:t>
            </a:r>
          </a:p>
        </p:txBody>
      </p:sp>
      <p:sp>
        <p:nvSpPr>
          <p:cNvPr id="30" name="Rectangle 29"/>
          <p:cNvSpPr/>
          <p:nvPr/>
        </p:nvSpPr>
        <p:spPr>
          <a:xfrm>
            <a:off x="7824995" y="5146964"/>
            <a:ext cx="1552284" cy="646331"/>
          </a:xfrm>
          <a:prstGeom prst="rect">
            <a:avLst/>
          </a:prstGeom>
          <a:ln>
            <a:solidFill>
              <a:schemeClr val="tx1"/>
            </a:solidFill>
          </a:ln>
        </p:spPr>
        <p:txBody>
          <a:bodyPr wrap="none">
            <a:spAutoFit/>
          </a:bodyPr>
          <a:lstStyle/>
          <a:p>
            <a:pPr algn="ctr"/>
            <a:r>
              <a:rPr lang="en-US" dirty="0"/>
              <a:t>Role/Position: </a:t>
            </a:r>
          </a:p>
          <a:p>
            <a:pPr algn="ctr"/>
            <a:r>
              <a:rPr lang="en-US" dirty="0"/>
              <a:t>CFO/CMO</a:t>
            </a:r>
          </a:p>
        </p:txBody>
      </p:sp>
      <p:sp>
        <p:nvSpPr>
          <p:cNvPr id="31" name="Rectangle 30"/>
          <p:cNvSpPr/>
          <p:nvPr/>
        </p:nvSpPr>
        <p:spPr>
          <a:xfrm>
            <a:off x="188764" y="6743700"/>
            <a:ext cx="3072400" cy="1877437"/>
          </a:xfrm>
          <a:prstGeom prst="rect">
            <a:avLst/>
          </a:prstGeom>
          <a:ln>
            <a:solidFill>
              <a:schemeClr val="tx1"/>
            </a:solidFill>
          </a:ln>
        </p:spPr>
        <p:txBody>
          <a:bodyPr wrap="square">
            <a:spAutoFit/>
          </a:bodyPr>
          <a:lstStyle/>
          <a:p>
            <a:r>
              <a:rPr lang="en-US" sz="1600" dirty="0">
                <a:latin typeface="Verdana" panose="020B0604030504040204" pitchFamily="34" charset="0"/>
                <a:ea typeface="Verdana" panose="020B0604030504040204" pitchFamily="34" charset="0"/>
              </a:rPr>
              <a:t>Key Strengths and abilities </a:t>
            </a:r>
          </a:p>
          <a:p>
            <a:endParaRPr lang="en-US" sz="1600" dirty="0">
              <a:latin typeface="Verdana" panose="020B0604030504040204" pitchFamily="34" charset="0"/>
              <a:ea typeface="Verdana" panose="020B0604030504040204" pitchFamily="34" charset="0"/>
            </a:endParaRPr>
          </a:p>
          <a:p>
            <a:pPr algn="l">
              <a:buFont typeface="Arial" panose="020B0604020202020204" pitchFamily="34" charset="0"/>
              <a:buChar char="•"/>
            </a:pPr>
            <a:r>
              <a:rPr lang="en-US" sz="1600" b="0" i="0" dirty="0">
                <a:solidFill>
                  <a:srgbClr val="0F0F0F"/>
                </a:solidFill>
                <a:effectLst/>
                <a:latin typeface="Verdana" panose="020B0604030504040204" pitchFamily="34" charset="0"/>
                <a:ea typeface="Verdana" panose="020B0604030504040204" pitchFamily="34" charset="0"/>
              </a:rPr>
              <a:t> Visionary leadership</a:t>
            </a:r>
          </a:p>
          <a:p>
            <a:pPr algn="l">
              <a:buFont typeface="Arial" panose="020B0604020202020204" pitchFamily="34" charset="0"/>
              <a:buChar char="•"/>
            </a:pPr>
            <a:r>
              <a:rPr lang="en-US" sz="1600" b="0" i="0" dirty="0">
                <a:solidFill>
                  <a:srgbClr val="0F0F0F"/>
                </a:solidFill>
                <a:effectLst/>
                <a:latin typeface="Verdana" panose="020B0604030504040204" pitchFamily="34" charset="0"/>
                <a:ea typeface="Verdana" panose="020B0604030504040204" pitchFamily="34" charset="0"/>
              </a:rPr>
              <a:t> Strategic planning</a:t>
            </a:r>
          </a:p>
          <a:p>
            <a:pPr algn="l">
              <a:buFont typeface="Arial" panose="020B0604020202020204" pitchFamily="34" charset="0"/>
              <a:buChar char="•"/>
            </a:pPr>
            <a:r>
              <a:rPr lang="en-US" sz="1600" dirty="0">
                <a:solidFill>
                  <a:srgbClr val="0F0F0F"/>
                </a:solidFill>
                <a:latin typeface="Verdana" panose="020B0604030504040204" pitchFamily="34" charset="0"/>
                <a:ea typeface="Verdana" panose="020B0604030504040204" pitchFamily="34" charset="0"/>
              </a:rPr>
              <a:t> </a:t>
            </a:r>
            <a:r>
              <a:rPr lang="en-US" sz="1600" b="0" i="0" dirty="0">
                <a:solidFill>
                  <a:srgbClr val="0F0F0F"/>
                </a:solidFill>
                <a:effectLst/>
                <a:latin typeface="Verdana" panose="020B0604030504040204" pitchFamily="34" charset="0"/>
                <a:ea typeface="Verdana" panose="020B0604030504040204" pitchFamily="34" charset="0"/>
              </a:rPr>
              <a:t>Stakeholder management</a:t>
            </a:r>
          </a:p>
          <a:p>
            <a:endParaRPr lang="en-US" dirty="0"/>
          </a:p>
          <a:p>
            <a:endParaRPr lang="en-US" dirty="0"/>
          </a:p>
        </p:txBody>
      </p:sp>
      <p:sp>
        <p:nvSpPr>
          <p:cNvPr id="32" name="Rectangle 31"/>
          <p:cNvSpPr/>
          <p:nvPr/>
        </p:nvSpPr>
        <p:spPr>
          <a:xfrm>
            <a:off x="3746617" y="6743700"/>
            <a:ext cx="2997428" cy="1846659"/>
          </a:xfrm>
          <a:prstGeom prst="rect">
            <a:avLst/>
          </a:prstGeom>
          <a:ln>
            <a:solidFill>
              <a:schemeClr val="tx1"/>
            </a:solidFill>
          </a:ln>
        </p:spPr>
        <p:txBody>
          <a:bodyPr wrap="square">
            <a:spAutoFit/>
          </a:bodyPr>
          <a:lstStyle/>
          <a:p>
            <a:r>
              <a:rPr lang="en-US" sz="1600" dirty="0">
                <a:latin typeface="Verdana" panose="020B0604030504040204" pitchFamily="34" charset="0"/>
                <a:ea typeface="Verdana" panose="020B0604030504040204" pitchFamily="34" charset="0"/>
              </a:rPr>
              <a:t>Key Strengths and abilities </a:t>
            </a:r>
          </a:p>
          <a:p>
            <a:endParaRPr lang="en-US" sz="1600" dirty="0">
              <a:latin typeface="Verdana" panose="020B0604030504040204" pitchFamily="34" charset="0"/>
              <a:ea typeface="Verdana" panose="020B0604030504040204" pitchFamily="34" charset="0"/>
            </a:endParaRPr>
          </a:p>
          <a:p>
            <a:pPr algn="l">
              <a:buFont typeface="Arial" panose="020B0604020202020204" pitchFamily="34" charset="0"/>
              <a:buChar char="•"/>
            </a:pPr>
            <a:r>
              <a:rPr lang="en-US" sz="1600" b="0" i="0" dirty="0">
                <a:solidFill>
                  <a:srgbClr val="0F0F0F"/>
                </a:solidFill>
                <a:effectLst/>
                <a:latin typeface="Verdana" panose="020B0604030504040204" pitchFamily="34" charset="0"/>
                <a:ea typeface="Verdana" panose="020B0604030504040204" pitchFamily="34" charset="0"/>
              </a:rPr>
              <a:t> Operational excellence</a:t>
            </a:r>
          </a:p>
          <a:p>
            <a:pPr algn="l">
              <a:buFont typeface="Arial" panose="020B0604020202020204" pitchFamily="34" charset="0"/>
              <a:buChar char="•"/>
            </a:pPr>
            <a:r>
              <a:rPr lang="en-US" sz="1600" b="0" i="0" dirty="0">
                <a:solidFill>
                  <a:srgbClr val="0F0F0F"/>
                </a:solidFill>
                <a:effectLst/>
                <a:latin typeface="Verdana" panose="020B0604030504040204" pitchFamily="34" charset="0"/>
                <a:ea typeface="Verdana" panose="020B0604030504040204" pitchFamily="34" charset="0"/>
              </a:rPr>
              <a:t> Technology expertise</a:t>
            </a:r>
          </a:p>
          <a:p>
            <a:pPr algn="l">
              <a:buFont typeface="Arial" panose="020B0604020202020204" pitchFamily="34" charset="0"/>
              <a:buChar char="•"/>
            </a:pPr>
            <a:r>
              <a:rPr lang="en-US" sz="1600" b="0" i="0" dirty="0">
                <a:solidFill>
                  <a:srgbClr val="0F0F0F"/>
                </a:solidFill>
                <a:effectLst/>
                <a:latin typeface="Verdana" panose="020B0604030504040204" pitchFamily="34" charset="0"/>
                <a:ea typeface="Verdana" panose="020B0604030504040204" pitchFamily="34" charset="0"/>
              </a:rPr>
              <a:t> Innovation and system</a:t>
            </a:r>
          </a:p>
          <a:p>
            <a:pPr algn="l"/>
            <a:r>
              <a:rPr lang="en-US" sz="1600" b="0" i="0" dirty="0">
                <a:solidFill>
                  <a:srgbClr val="0F0F0F"/>
                </a:solidFill>
                <a:effectLst/>
                <a:latin typeface="Verdana" panose="020B0604030504040204" pitchFamily="34" charset="0"/>
                <a:ea typeface="Verdana" panose="020B0604030504040204" pitchFamily="34" charset="0"/>
              </a:rPr>
              <a:t>   optimization</a:t>
            </a:r>
          </a:p>
          <a:p>
            <a:endParaRPr lang="en-US" dirty="0"/>
          </a:p>
        </p:txBody>
      </p:sp>
      <p:sp>
        <p:nvSpPr>
          <p:cNvPr id="33" name="Rectangle 32"/>
          <p:cNvSpPr/>
          <p:nvPr/>
        </p:nvSpPr>
        <p:spPr>
          <a:xfrm>
            <a:off x="7240384" y="6743699"/>
            <a:ext cx="2997428" cy="1846659"/>
          </a:xfrm>
          <a:prstGeom prst="rect">
            <a:avLst/>
          </a:prstGeom>
          <a:ln>
            <a:solidFill>
              <a:schemeClr val="tx1"/>
            </a:solidFill>
          </a:ln>
        </p:spPr>
        <p:txBody>
          <a:bodyPr wrap="square">
            <a:spAutoFit/>
          </a:bodyPr>
          <a:lstStyle/>
          <a:p>
            <a:r>
              <a:rPr lang="en-US" sz="1600" dirty="0">
                <a:latin typeface="Verdana" panose="020B0604030504040204" pitchFamily="34" charset="0"/>
                <a:ea typeface="Verdana" panose="020B0604030504040204" pitchFamily="34" charset="0"/>
              </a:rPr>
              <a:t>Key Strengths and abilities </a:t>
            </a:r>
          </a:p>
          <a:p>
            <a:endParaRPr lang="en-US" sz="1600" dirty="0">
              <a:latin typeface="Verdana" panose="020B0604030504040204" pitchFamily="34" charset="0"/>
              <a:ea typeface="Verdana" panose="020B0604030504040204" pitchFamily="34" charset="0"/>
            </a:endParaRPr>
          </a:p>
          <a:p>
            <a:pPr algn="l">
              <a:buFont typeface="Arial" panose="020B0604020202020204" pitchFamily="34" charset="0"/>
              <a:buChar char="•"/>
            </a:pPr>
            <a:r>
              <a:rPr lang="en-US" sz="1600" b="0" i="0" dirty="0">
                <a:solidFill>
                  <a:srgbClr val="0F0F0F"/>
                </a:solidFill>
                <a:effectLst/>
                <a:latin typeface="Verdana" panose="020B0604030504040204" pitchFamily="34" charset="0"/>
                <a:ea typeface="Verdana" panose="020B0604030504040204" pitchFamily="34" charset="0"/>
              </a:rPr>
              <a:t> Financial management</a:t>
            </a:r>
          </a:p>
          <a:p>
            <a:pPr algn="l">
              <a:buFont typeface="Arial" panose="020B0604020202020204" pitchFamily="34" charset="0"/>
              <a:buChar char="•"/>
            </a:pPr>
            <a:r>
              <a:rPr lang="en-US" sz="1600" b="0" i="0" dirty="0">
                <a:solidFill>
                  <a:srgbClr val="0F0F0F"/>
                </a:solidFill>
                <a:effectLst/>
                <a:latin typeface="Verdana" panose="020B0604030504040204" pitchFamily="34" charset="0"/>
                <a:ea typeface="Verdana" panose="020B0604030504040204" pitchFamily="34" charset="0"/>
              </a:rPr>
              <a:t> Marketing strategy</a:t>
            </a:r>
          </a:p>
          <a:p>
            <a:pPr algn="l">
              <a:buFont typeface="Arial" panose="020B0604020202020204" pitchFamily="34" charset="0"/>
              <a:buChar char="•"/>
            </a:pPr>
            <a:r>
              <a:rPr lang="en-US" sz="1600" b="0" i="0" dirty="0">
                <a:solidFill>
                  <a:srgbClr val="0F0F0F"/>
                </a:solidFill>
                <a:effectLst/>
                <a:latin typeface="Verdana" panose="020B0604030504040204" pitchFamily="34" charset="0"/>
                <a:ea typeface="Verdana" panose="020B0604030504040204" pitchFamily="34" charset="0"/>
              </a:rPr>
              <a:t> Revenue generation</a:t>
            </a:r>
          </a:p>
          <a:p>
            <a:pPr algn="l"/>
            <a:r>
              <a:rPr lang="en-US" sz="1600" b="0" i="0" dirty="0">
                <a:solidFill>
                  <a:srgbClr val="0F0F0F"/>
                </a:solidFill>
                <a:effectLst/>
                <a:latin typeface="Verdana" panose="020B0604030504040204" pitchFamily="34" charset="0"/>
                <a:ea typeface="Verdana" panose="020B0604030504040204" pitchFamily="34" charset="0"/>
              </a:rPr>
              <a:t>  and optimization</a:t>
            </a:r>
            <a:endParaRPr lang="en-US" sz="1600" dirty="0">
              <a:latin typeface="Verdana" panose="020B0604030504040204" pitchFamily="34" charset="0"/>
              <a:ea typeface="Verdana" panose="020B0604030504040204" pitchFamily="34" charset="0"/>
            </a:endParaRPr>
          </a:p>
          <a:p>
            <a:endParaRPr lang="en-US" dirty="0"/>
          </a:p>
        </p:txBody>
      </p:sp>
      <p:sp>
        <p:nvSpPr>
          <p:cNvPr id="15" name="Rectangle 14"/>
          <p:cNvSpPr/>
          <p:nvPr/>
        </p:nvSpPr>
        <p:spPr>
          <a:xfrm>
            <a:off x="10696365" y="3592685"/>
            <a:ext cx="6834679" cy="3926203"/>
          </a:xfrm>
          <a:prstGeom prst="rect">
            <a:avLst/>
          </a:prstGeom>
          <a:ln>
            <a:solidFill>
              <a:schemeClr val="tx1"/>
            </a:solidFill>
          </a:ln>
        </p:spPr>
        <p:txBody>
          <a:bodyPr wrap="square">
            <a:spAutoFit/>
          </a:bodyPr>
          <a:lstStyle/>
          <a:p>
            <a:pPr>
              <a:lnSpc>
                <a:spcPct val="90000"/>
              </a:lnSpc>
              <a:spcBef>
                <a:spcPts val="750"/>
              </a:spcBef>
              <a:buClr>
                <a:srgbClr val="000000"/>
              </a:buClr>
              <a:buFont typeface="Arial"/>
              <a:buNone/>
            </a:pPr>
            <a:r>
              <a:rPr lang="en-GB" b="1" kern="0" dirty="0">
                <a:solidFill>
                  <a:srgbClr val="000000"/>
                </a:solidFill>
                <a:latin typeface="Verdana" panose="020B0604030504040204" pitchFamily="34" charset="0"/>
                <a:ea typeface="Verdana" panose="020B0604030504040204" pitchFamily="34" charset="0"/>
                <a:cs typeface="Arial"/>
                <a:sym typeface="Arial"/>
              </a:rPr>
              <a:t>What makes us a good team to solve the problem we chose?</a:t>
            </a:r>
          </a:p>
          <a:p>
            <a:pPr>
              <a:lnSpc>
                <a:spcPct val="90000"/>
              </a:lnSpc>
              <a:spcBef>
                <a:spcPts val="750"/>
              </a:spcBef>
              <a:buClr>
                <a:srgbClr val="000000"/>
              </a:buClr>
              <a:buFont typeface="Arial"/>
              <a:buNone/>
            </a:pPr>
            <a:endParaRPr lang="en-GB" b="1" kern="0" dirty="0">
              <a:solidFill>
                <a:srgbClr val="000000"/>
              </a:solidFill>
              <a:latin typeface="Verdana" panose="020B0604030504040204" pitchFamily="34" charset="0"/>
              <a:ea typeface="Verdana" panose="020B0604030504040204" pitchFamily="34" charset="0"/>
              <a:cs typeface="Arial"/>
              <a:sym typeface="Arial"/>
            </a:endParaRPr>
          </a:p>
          <a:p>
            <a:pPr algn="just">
              <a:lnSpc>
                <a:spcPct val="90000"/>
              </a:lnSpc>
              <a:spcBef>
                <a:spcPts val="750"/>
              </a:spcBef>
              <a:buClr>
                <a:srgbClr val="000000"/>
              </a:buClr>
              <a:buFont typeface="Arial"/>
              <a:buNone/>
            </a:pPr>
            <a:r>
              <a:rPr lang="en-GB" sz="1600" kern="0" dirty="0">
                <a:solidFill>
                  <a:srgbClr val="000000"/>
                </a:solidFill>
                <a:latin typeface="Verdana" panose="020B0604030504040204" pitchFamily="34" charset="0"/>
                <a:ea typeface="Verdana" panose="020B0604030504040204" pitchFamily="34" charset="0"/>
                <a:cs typeface="Arial"/>
                <a:sym typeface="Arial"/>
              </a:rPr>
              <a:t>We</a:t>
            </a:r>
            <a:r>
              <a:rPr lang="en-US" sz="1600" kern="0" dirty="0">
                <a:solidFill>
                  <a:srgbClr val="000000"/>
                </a:solidFill>
                <a:latin typeface="Verdana" panose="020B0604030504040204" pitchFamily="34" charset="0"/>
                <a:ea typeface="Verdana" panose="020B0604030504040204" pitchFamily="34" charset="0"/>
                <a:cs typeface="Arial"/>
                <a:sym typeface="Arial"/>
              </a:rPr>
              <a:t> have genuine passion for supporting local artisans and businesses adds a personal touch to the project, driving the team's commitment and dedication. Our diverse skill set, industry knowledge, focus on innovation, collaborative spirit, passion for sustainability, and user-centric approach make us a cohesive and effective team ready to create a positive impact on campus commuting. We have done a thorough understanding of the local commerce market, including the challenges faced by artisans and customers, enables your team to tailor solutions effectively. The thing which makes us a good team for solving a problem is the ability to learn anything new and working with new technologies. Through this project we have achieve Strong Collaboration Skills.</a:t>
            </a:r>
            <a:endParaRPr lang="en-GB" sz="1600" kern="0" dirty="0">
              <a:solidFill>
                <a:srgbClr val="000000"/>
              </a:solidFill>
              <a:latin typeface="Verdana" panose="020B0604030504040204" pitchFamily="34" charset="0"/>
              <a:ea typeface="Verdana" panose="020B0604030504040204" pitchFamily="34" charset="0"/>
              <a:cs typeface="Arial"/>
              <a:sym typeface="Arial"/>
            </a:endParaRPr>
          </a:p>
        </p:txBody>
      </p:sp>
      <p:pic>
        <p:nvPicPr>
          <p:cNvPr id="3" name="Picture 2">
            <a:extLst>
              <a:ext uri="{FF2B5EF4-FFF2-40B4-BE49-F238E27FC236}">
                <a16:creationId xmlns:a16="http://schemas.microsoft.com/office/drawing/2014/main" id="{A964A15B-3C33-3B82-4C1D-3801EC2455DD}"/>
              </a:ext>
            </a:extLst>
          </p:cNvPr>
          <p:cNvPicPr>
            <a:picLocks noChangeAspect="1"/>
          </p:cNvPicPr>
          <p:nvPr/>
        </p:nvPicPr>
        <p:blipFill rotWithShape="1">
          <a:blip r:embed="rId2"/>
          <a:srcRect l="18653" t="26297" r="57901" b="55780"/>
          <a:stretch/>
        </p:blipFill>
        <p:spPr>
          <a:xfrm>
            <a:off x="4444645" y="2780626"/>
            <a:ext cx="1700779" cy="1733399"/>
          </a:xfrm>
          <a:prstGeom prst="rect">
            <a:avLst/>
          </a:prstGeom>
        </p:spPr>
      </p:pic>
      <p:pic>
        <p:nvPicPr>
          <p:cNvPr id="6" name="Picture 5">
            <a:extLst>
              <a:ext uri="{FF2B5EF4-FFF2-40B4-BE49-F238E27FC236}">
                <a16:creationId xmlns:a16="http://schemas.microsoft.com/office/drawing/2014/main" id="{2EA9C51D-E391-2AA5-D906-1064DA79242C}"/>
              </a:ext>
            </a:extLst>
          </p:cNvPr>
          <p:cNvPicPr>
            <a:picLocks noChangeAspect="1"/>
          </p:cNvPicPr>
          <p:nvPr/>
        </p:nvPicPr>
        <p:blipFill rotWithShape="1">
          <a:blip r:embed="rId3"/>
          <a:srcRect t="7318"/>
          <a:stretch/>
        </p:blipFill>
        <p:spPr>
          <a:xfrm rot="10800000" flipV="1">
            <a:off x="756956" y="2887321"/>
            <a:ext cx="1678884" cy="1597461"/>
          </a:xfrm>
          <a:prstGeom prst="rect">
            <a:avLst/>
          </a:prstGeom>
        </p:spPr>
      </p:pic>
      <p:pic>
        <p:nvPicPr>
          <p:cNvPr id="10" name="Picture 9">
            <a:extLst>
              <a:ext uri="{FF2B5EF4-FFF2-40B4-BE49-F238E27FC236}">
                <a16:creationId xmlns:a16="http://schemas.microsoft.com/office/drawing/2014/main" id="{F94028F7-2D1E-9816-D1A6-4B510824CC3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078" t="7912" r="17704" b="43684"/>
          <a:stretch/>
        </p:blipFill>
        <p:spPr>
          <a:xfrm>
            <a:off x="7810368" y="2958932"/>
            <a:ext cx="1670590" cy="1613396"/>
          </a:xfrm>
          <a:prstGeom prst="rect">
            <a:avLst/>
          </a:prstGeom>
        </p:spPr>
      </p:pic>
      <p:pic>
        <p:nvPicPr>
          <p:cNvPr id="4" name="Picture 3">
            <a:extLst>
              <a:ext uri="{FF2B5EF4-FFF2-40B4-BE49-F238E27FC236}">
                <a16:creationId xmlns:a16="http://schemas.microsoft.com/office/drawing/2014/main" id="{E8930294-66A8-F466-2813-B83B94F5A69E}"/>
              </a:ext>
            </a:extLst>
          </p:cNvPr>
          <p:cNvPicPr>
            <a:picLocks noChangeAspect="1"/>
          </p:cNvPicPr>
          <p:nvPr/>
        </p:nvPicPr>
        <p:blipFill rotWithShape="1">
          <a:blip r:embed="rId5"/>
          <a:srcRect l="5750" t="23032" r="7871" b="25685"/>
          <a:stretch/>
        </p:blipFill>
        <p:spPr>
          <a:xfrm>
            <a:off x="15471924" y="658008"/>
            <a:ext cx="2664193" cy="1581751"/>
          </a:xfrm>
          <a:prstGeom prst="rect">
            <a:avLst/>
          </a:prstGeom>
        </p:spPr>
      </p:pic>
    </p:spTree>
    <p:extLst>
      <p:ext uri="{BB962C8B-B14F-4D97-AF65-F5344CB8AC3E}">
        <p14:creationId xmlns:p14="http://schemas.microsoft.com/office/powerpoint/2010/main" val="3210125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9380"/>
            <a:ext cx="18310194" cy="10287000"/>
          </a:xfrm>
          <a:prstGeom prst="rect">
            <a:avLst/>
          </a:prstGeom>
        </p:spPr>
      </p:pic>
      <p:pic>
        <p:nvPicPr>
          <p:cNvPr id="4" name="Picture 4"/>
          <p:cNvPicPr>
            <a:picLocks noChangeAspect="1"/>
          </p:cNvPicPr>
          <p:nvPr/>
        </p:nvPicPr>
        <p:blipFill>
          <a:blip r:embed="rId4"/>
          <a:srcRect/>
          <a:stretch>
            <a:fillRect/>
          </a:stretch>
        </p:blipFill>
        <p:spPr>
          <a:xfrm>
            <a:off x="15544800" y="419100"/>
            <a:ext cx="2278599" cy="1131276"/>
          </a:xfrm>
          <a:prstGeom prst="rect">
            <a:avLst/>
          </a:prstGeom>
        </p:spPr>
      </p:pic>
      <p:sp>
        <p:nvSpPr>
          <p:cNvPr id="6" name="TextBox 6"/>
          <p:cNvSpPr txBox="1"/>
          <p:nvPr/>
        </p:nvSpPr>
        <p:spPr>
          <a:xfrm>
            <a:off x="3581400" y="3898619"/>
            <a:ext cx="9147307" cy="3847207"/>
          </a:xfrm>
          <a:prstGeom prst="rect">
            <a:avLst/>
          </a:prstGeom>
        </p:spPr>
        <p:txBody>
          <a:bodyPr lIns="0" tIns="0" rIns="0" bIns="0" rtlCol="0" anchor="t">
            <a:spAutoFit/>
          </a:bodyPr>
          <a:lstStyle/>
          <a:p>
            <a:pPr algn="ctr">
              <a:lnSpc>
                <a:spcPts val="15000"/>
              </a:lnSpc>
            </a:pPr>
            <a:r>
              <a:rPr lang="en-US" sz="15000" dirty="0">
                <a:solidFill>
                  <a:srgbClr val="FFFFFF"/>
                </a:solidFill>
                <a:latin typeface="Agrandir Wide Black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4200019070"/>
              </p:ext>
            </p:extLst>
          </p:nvPr>
        </p:nvGraphicFramePr>
        <p:xfrm>
          <a:off x="609599" y="1724882"/>
          <a:ext cx="17031241" cy="7838219"/>
        </p:xfrm>
        <a:graphic>
          <a:graphicData uri="http://schemas.openxmlformats.org/drawingml/2006/table">
            <a:tbl>
              <a:tblPr firstRow="1" bandRow="1">
                <a:tableStyleId>{2D5ABB26-0587-4C30-8999-92F81FD0307C}</a:tableStyleId>
              </a:tblPr>
              <a:tblGrid>
                <a:gridCol w="5675479">
                  <a:extLst>
                    <a:ext uri="{9D8B030D-6E8A-4147-A177-3AD203B41FA5}">
                      <a16:colId xmlns:a16="http://schemas.microsoft.com/office/drawing/2014/main" val="20000"/>
                    </a:ext>
                  </a:extLst>
                </a:gridCol>
                <a:gridCol w="5675479">
                  <a:extLst>
                    <a:ext uri="{9D8B030D-6E8A-4147-A177-3AD203B41FA5}">
                      <a16:colId xmlns:a16="http://schemas.microsoft.com/office/drawing/2014/main" val="20001"/>
                    </a:ext>
                  </a:extLst>
                </a:gridCol>
                <a:gridCol w="5680283">
                  <a:extLst>
                    <a:ext uri="{9D8B030D-6E8A-4147-A177-3AD203B41FA5}">
                      <a16:colId xmlns:a16="http://schemas.microsoft.com/office/drawing/2014/main" val="20002"/>
                    </a:ext>
                  </a:extLst>
                </a:gridCol>
              </a:tblGrid>
              <a:tr h="3041835">
                <a:tc>
                  <a:txBody>
                    <a:bodyPr/>
                    <a:lstStyle/>
                    <a:p>
                      <a:pPr marL="85090">
                        <a:lnSpc>
                          <a:spcPct val="100000"/>
                        </a:lnSpc>
                        <a:spcBef>
                          <a:spcPts val="635"/>
                        </a:spcBef>
                      </a:pPr>
                      <a:r>
                        <a:rPr sz="1400" b="1" spc="-120" dirty="0">
                          <a:latin typeface="Verdana" panose="020B0604030504040204" pitchFamily="34" charset="0"/>
                          <a:ea typeface="Verdana" panose="020B0604030504040204" pitchFamily="34" charset="0"/>
                          <a:cs typeface="Open Sans" panose="020B0606030504020204" pitchFamily="34" charset="0"/>
                        </a:rPr>
                        <a:t>CONTEXT</a:t>
                      </a:r>
                      <a:endParaRPr sz="1400" dirty="0">
                        <a:latin typeface="Verdana" panose="020B0604030504040204" pitchFamily="34" charset="0"/>
                        <a:ea typeface="Verdana" panose="020B0604030504040204" pitchFamily="34" charset="0"/>
                        <a:cs typeface="Open Sans" panose="020B0606030504020204" pitchFamily="34" charset="0"/>
                      </a:endParaRPr>
                    </a:p>
                    <a:p>
                      <a:pPr marL="85090">
                        <a:lnSpc>
                          <a:spcPct val="100000"/>
                        </a:lnSpc>
                      </a:pPr>
                      <a:r>
                        <a:rPr sz="1400" spc="-70" dirty="0">
                          <a:latin typeface="Verdana" panose="020B0604030504040204" pitchFamily="34" charset="0"/>
                          <a:ea typeface="Verdana" panose="020B0604030504040204" pitchFamily="34" charset="0"/>
                          <a:cs typeface="Open Sans" panose="020B0606030504020204" pitchFamily="34" charset="0"/>
                        </a:rPr>
                        <a:t>When</a:t>
                      </a:r>
                      <a:r>
                        <a:rPr sz="1400" spc="-195" dirty="0">
                          <a:latin typeface="Verdana" panose="020B0604030504040204" pitchFamily="34" charset="0"/>
                          <a:ea typeface="Verdana" panose="020B0604030504040204" pitchFamily="34" charset="0"/>
                          <a:cs typeface="Open Sans" panose="020B0606030504020204" pitchFamily="34" charset="0"/>
                        </a:rPr>
                        <a:t> </a:t>
                      </a:r>
                      <a:r>
                        <a:rPr sz="1400" spc="-35" dirty="0">
                          <a:latin typeface="Verdana" panose="020B0604030504040204" pitchFamily="34" charset="0"/>
                          <a:ea typeface="Verdana" panose="020B0604030504040204" pitchFamily="34" charset="0"/>
                          <a:cs typeface="Open Sans" panose="020B0606030504020204" pitchFamily="34" charset="0"/>
                        </a:rPr>
                        <a:t>does</a:t>
                      </a:r>
                      <a:r>
                        <a:rPr lang="en-IN" sz="1400" spc="-35" dirty="0">
                          <a:latin typeface="Verdana" panose="020B0604030504040204" pitchFamily="34" charset="0"/>
                          <a:ea typeface="Verdana" panose="020B0604030504040204" pitchFamily="34" charset="0"/>
                          <a:cs typeface="Open Sans" panose="020B0606030504020204" pitchFamily="34" charset="0"/>
                        </a:rPr>
                        <a:t> </a:t>
                      </a:r>
                      <a:r>
                        <a:rPr sz="1400" spc="-35" dirty="0">
                          <a:latin typeface="Verdana" panose="020B0604030504040204" pitchFamily="34" charset="0"/>
                          <a:ea typeface="Verdana" panose="020B0604030504040204" pitchFamily="34" charset="0"/>
                          <a:cs typeface="Open Sans" panose="020B0606030504020204" pitchFamily="34" charset="0"/>
                        </a:rPr>
                        <a:t>the</a:t>
                      </a:r>
                      <a:r>
                        <a:rPr lang="en-IN" sz="1400" spc="-35" dirty="0">
                          <a:latin typeface="Verdana" panose="020B0604030504040204" pitchFamily="34" charset="0"/>
                          <a:ea typeface="Verdana" panose="020B0604030504040204" pitchFamily="34" charset="0"/>
                          <a:cs typeface="Open Sans" panose="020B0606030504020204" pitchFamily="34" charset="0"/>
                        </a:rPr>
                        <a:t> </a:t>
                      </a:r>
                      <a:r>
                        <a:rPr sz="1400" spc="-85" dirty="0">
                          <a:latin typeface="Verdana" panose="020B0604030504040204" pitchFamily="34" charset="0"/>
                          <a:ea typeface="Verdana" panose="020B0604030504040204" pitchFamily="34" charset="0"/>
                          <a:cs typeface="Open Sans" panose="020B0606030504020204" pitchFamily="34" charset="0"/>
                        </a:rPr>
                        <a:t>p</a:t>
                      </a:r>
                      <a:r>
                        <a:rPr sz="1400" spc="-95" dirty="0">
                          <a:latin typeface="Verdana" panose="020B0604030504040204" pitchFamily="34" charset="0"/>
                          <a:ea typeface="Verdana" panose="020B0604030504040204" pitchFamily="34" charset="0"/>
                          <a:cs typeface="Open Sans" panose="020B0606030504020204" pitchFamily="34" charset="0"/>
                        </a:rPr>
                        <a:t>r</a:t>
                      </a:r>
                      <a:r>
                        <a:rPr sz="1400" spc="-90" dirty="0">
                          <a:latin typeface="Verdana" panose="020B0604030504040204" pitchFamily="34" charset="0"/>
                          <a:ea typeface="Verdana" panose="020B0604030504040204" pitchFamily="34" charset="0"/>
                          <a:cs typeface="Open Sans" panose="020B0606030504020204" pitchFamily="34" charset="0"/>
                        </a:rPr>
                        <a:t>o</a:t>
                      </a:r>
                      <a:r>
                        <a:rPr sz="1400" spc="-85" dirty="0">
                          <a:latin typeface="Verdana" panose="020B0604030504040204" pitchFamily="34" charset="0"/>
                          <a:ea typeface="Verdana" panose="020B0604030504040204" pitchFamily="34" charset="0"/>
                          <a:cs typeface="Open Sans" panose="020B0606030504020204" pitchFamily="34" charset="0"/>
                        </a:rPr>
                        <a:t>b</a:t>
                      </a:r>
                      <a:r>
                        <a:rPr sz="1400" spc="-60" dirty="0">
                          <a:latin typeface="Verdana" panose="020B0604030504040204" pitchFamily="34" charset="0"/>
                          <a:ea typeface="Verdana" panose="020B0604030504040204" pitchFamily="34" charset="0"/>
                          <a:cs typeface="Open Sans" panose="020B0606030504020204" pitchFamily="34" charset="0"/>
                        </a:rPr>
                        <a:t>l</a:t>
                      </a:r>
                      <a:r>
                        <a:rPr sz="1400" spc="-95" dirty="0">
                          <a:latin typeface="Verdana" panose="020B0604030504040204" pitchFamily="34" charset="0"/>
                          <a:ea typeface="Verdana" panose="020B0604030504040204" pitchFamily="34" charset="0"/>
                          <a:cs typeface="Open Sans" panose="020B0606030504020204" pitchFamily="34" charset="0"/>
                        </a:rPr>
                        <a:t>e</a:t>
                      </a:r>
                      <a:r>
                        <a:rPr sz="1400" dirty="0">
                          <a:latin typeface="Verdana" panose="020B0604030504040204" pitchFamily="34" charset="0"/>
                          <a:ea typeface="Verdana" panose="020B0604030504040204" pitchFamily="34" charset="0"/>
                          <a:cs typeface="Open Sans" panose="020B0606030504020204" pitchFamily="34" charset="0"/>
                        </a:rPr>
                        <a:t>m</a:t>
                      </a:r>
                      <a:r>
                        <a:rPr sz="1400" spc="-254" dirty="0">
                          <a:latin typeface="Verdana" panose="020B0604030504040204" pitchFamily="34" charset="0"/>
                          <a:ea typeface="Verdana" panose="020B0604030504040204" pitchFamily="34" charset="0"/>
                          <a:cs typeface="Open Sans" panose="020B0606030504020204" pitchFamily="34" charset="0"/>
                        </a:rPr>
                        <a:t> </a:t>
                      </a:r>
                      <a:r>
                        <a:rPr sz="1400" spc="-70" dirty="0">
                          <a:latin typeface="Verdana" panose="020B0604030504040204" pitchFamily="34" charset="0"/>
                          <a:ea typeface="Verdana" panose="020B0604030504040204" pitchFamily="34" charset="0"/>
                          <a:cs typeface="Open Sans" panose="020B0606030504020204" pitchFamily="34" charset="0"/>
                        </a:rPr>
                        <a:t>o</a:t>
                      </a:r>
                      <a:r>
                        <a:rPr sz="1400" spc="-65" dirty="0">
                          <a:latin typeface="Verdana" panose="020B0604030504040204" pitchFamily="34" charset="0"/>
                          <a:ea typeface="Verdana" panose="020B0604030504040204" pitchFamily="34" charset="0"/>
                          <a:cs typeface="Open Sans" panose="020B0606030504020204" pitchFamily="34" charset="0"/>
                        </a:rPr>
                        <a:t>cc</a:t>
                      </a:r>
                      <a:r>
                        <a:rPr sz="1400" spc="-45" dirty="0">
                          <a:latin typeface="Verdana" panose="020B0604030504040204" pitchFamily="34" charset="0"/>
                          <a:ea typeface="Verdana" panose="020B0604030504040204" pitchFamily="34" charset="0"/>
                          <a:cs typeface="Open Sans" panose="020B0606030504020204" pitchFamily="34" charset="0"/>
                        </a:rPr>
                        <a:t>u</a:t>
                      </a:r>
                      <a:r>
                        <a:rPr sz="1400" spc="-55" dirty="0">
                          <a:latin typeface="Verdana" panose="020B0604030504040204" pitchFamily="34" charset="0"/>
                          <a:ea typeface="Verdana" panose="020B0604030504040204" pitchFamily="34" charset="0"/>
                          <a:cs typeface="Open Sans" panose="020B0606030504020204" pitchFamily="34" charset="0"/>
                        </a:rPr>
                        <a:t>r</a:t>
                      </a:r>
                      <a:r>
                        <a:rPr sz="1400" dirty="0">
                          <a:latin typeface="Verdana" panose="020B0604030504040204" pitchFamily="34" charset="0"/>
                          <a:ea typeface="Verdana" panose="020B0604030504040204" pitchFamily="34" charset="0"/>
                          <a:cs typeface="Open Sans" panose="020B0606030504020204" pitchFamily="34" charset="0"/>
                        </a:rPr>
                        <a:t>?</a:t>
                      </a:r>
                      <a:endParaRPr lang="en-IN" sz="1400" dirty="0">
                        <a:latin typeface="Verdana" panose="020B0604030504040204" pitchFamily="34" charset="0"/>
                        <a:ea typeface="Verdana" panose="020B0604030504040204" pitchFamily="34" charset="0"/>
                        <a:cs typeface="Open Sans" panose="020B0606030504020204" pitchFamily="34" charset="0"/>
                      </a:endParaRPr>
                    </a:p>
                    <a:p>
                      <a:pPr marL="85090">
                        <a:lnSpc>
                          <a:spcPct val="100000"/>
                        </a:lnSpc>
                      </a:pPr>
                      <a:endParaRPr lang="en-IN" sz="1400" dirty="0">
                        <a:latin typeface="Verdana" panose="020B0604030504040204" pitchFamily="34" charset="0"/>
                        <a:ea typeface="Verdana" panose="020B0604030504040204" pitchFamily="34" charset="0"/>
                        <a:cs typeface="Open Sans" panose="020B0606030504020204" pitchFamily="34" charset="0"/>
                      </a:endParaRPr>
                    </a:p>
                    <a:p>
                      <a:pPr marL="85090">
                        <a:lnSpc>
                          <a:spcPct val="100000"/>
                        </a:lnSpc>
                      </a:pPr>
                      <a:endParaRPr sz="1400" dirty="0">
                        <a:latin typeface="Verdana" panose="020B0604030504040204" pitchFamily="34" charset="0"/>
                        <a:ea typeface="Verdana" panose="020B0604030504040204" pitchFamily="34" charset="0"/>
                        <a:cs typeface="Open Sans" panose="020B0606030504020204" pitchFamily="34" charset="0"/>
                      </a:endParaRPr>
                    </a:p>
                  </a:txBody>
                  <a:tcPr marL="0" marR="0" marT="82683" marB="0">
                    <a:lnL w="9525">
                      <a:solidFill>
                        <a:srgbClr val="FBBD00"/>
                      </a:solidFill>
                      <a:prstDash val="solid"/>
                    </a:lnL>
                    <a:lnR w="12700">
                      <a:solidFill>
                        <a:srgbClr val="FBBD00"/>
                      </a:solidFill>
                      <a:prstDash val="solid"/>
                    </a:lnR>
                    <a:lnT w="9525">
                      <a:solidFill>
                        <a:srgbClr val="FBBD00"/>
                      </a:solidFill>
                      <a:prstDash val="solid"/>
                    </a:lnT>
                    <a:lnB w="9525">
                      <a:solidFill>
                        <a:srgbClr val="FBBD00"/>
                      </a:solidFill>
                      <a:prstDash val="solid"/>
                    </a:lnB>
                  </a:tcPr>
                </a:tc>
                <a:tc>
                  <a:txBody>
                    <a:bodyPr/>
                    <a:lstStyle/>
                    <a:p>
                      <a:pPr marL="84455">
                        <a:lnSpc>
                          <a:spcPct val="100000"/>
                        </a:lnSpc>
                        <a:spcBef>
                          <a:spcPts val="635"/>
                        </a:spcBef>
                      </a:pPr>
                      <a:r>
                        <a:rPr sz="1400" b="1" spc="-130" dirty="0">
                          <a:latin typeface="Verdana" panose="020B0604030504040204" pitchFamily="34" charset="0"/>
                          <a:ea typeface="Verdana" panose="020B0604030504040204" pitchFamily="34" charset="0"/>
                          <a:cs typeface="Open Sans" panose="020B0606030504020204" pitchFamily="34" charset="0"/>
                        </a:rPr>
                        <a:t>PROBLEM</a:t>
                      </a:r>
                      <a:endParaRPr sz="1400" dirty="0">
                        <a:latin typeface="Verdana" panose="020B0604030504040204" pitchFamily="34" charset="0"/>
                        <a:ea typeface="Verdana" panose="020B0604030504040204" pitchFamily="34" charset="0"/>
                        <a:cs typeface="Open Sans" panose="020B0606030504020204" pitchFamily="34" charset="0"/>
                      </a:endParaRPr>
                    </a:p>
                    <a:p>
                      <a:pPr marL="84455">
                        <a:lnSpc>
                          <a:spcPct val="100000"/>
                        </a:lnSpc>
                      </a:pPr>
                      <a:r>
                        <a:rPr sz="1400" spc="-30" dirty="0">
                          <a:latin typeface="Verdana" panose="020B0604030504040204" pitchFamily="34" charset="0"/>
                          <a:ea typeface="Verdana" panose="020B0604030504040204" pitchFamily="34" charset="0"/>
                          <a:cs typeface="Open Sans" panose="020B0606030504020204" pitchFamily="34" charset="0"/>
                        </a:rPr>
                        <a:t>What</a:t>
                      </a:r>
                      <a:r>
                        <a:rPr lang="en-IN" sz="1400" spc="-30" dirty="0">
                          <a:latin typeface="Verdana" panose="020B0604030504040204" pitchFamily="34" charset="0"/>
                          <a:ea typeface="Verdana" panose="020B0604030504040204" pitchFamily="34" charset="0"/>
                          <a:cs typeface="Open Sans" panose="020B0606030504020204" pitchFamily="34" charset="0"/>
                        </a:rPr>
                        <a:t> </a:t>
                      </a:r>
                      <a:r>
                        <a:rPr sz="1400" spc="-30" dirty="0">
                          <a:latin typeface="Verdana" panose="020B0604030504040204" pitchFamily="34" charset="0"/>
                          <a:ea typeface="Verdana" panose="020B0604030504040204" pitchFamily="34" charset="0"/>
                          <a:cs typeface="Open Sans" panose="020B0606030504020204" pitchFamily="34" charset="0"/>
                        </a:rPr>
                        <a:t>is</a:t>
                      </a:r>
                      <a:r>
                        <a:rPr lang="en-IN" sz="1400" spc="-30" dirty="0">
                          <a:latin typeface="Verdana" panose="020B0604030504040204" pitchFamily="34" charset="0"/>
                          <a:ea typeface="Verdana" panose="020B0604030504040204" pitchFamily="34" charset="0"/>
                          <a:cs typeface="Open Sans" panose="020B0606030504020204" pitchFamily="34" charset="0"/>
                        </a:rPr>
                        <a:t> </a:t>
                      </a:r>
                      <a:r>
                        <a:rPr sz="1400" spc="-30" dirty="0">
                          <a:latin typeface="Verdana" panose="020B0604030504040204" pitchFamily="34" charset="0"/>
                          <a:ea typeface="Verdana" panose="020B0604030504040204" pitchFamily="34" charset="0"/>
                          <a:cs typeface="Open Sans" panose="020B0606030504020204" pitchFamily="34" charset="0"/>
                        </a:rPr>
                        <a:t>the</a:t>
                      </a:r>
                      <a:r>
                        <a:rPr lang="en-IN" sz="1400" spc="-30" dirty="0">
                          <a:latin typeface="Verdana" panose="020B0604030504040204" pitchFamily="34" charset="0"/>
                          <a:ea typeface="Verdana" panose="020B0604030504040204" pitchFamily="34" charset="0"/>
                          <a:cs typeface="Open Sans" panose="020B0606030504020204" pitchFamily="34" charset="0"/>
                        </a:rPr>
                        <a:t> </a:t>
                      </a:r>
                      <a:r>
                        <a:rPr sz="1400" spc="-30" dirty="0">
                          <a:latin typeface="Verdana" panose="020B0604030504040204" pitchFamily="34" charset="0"/>
                          <a:ea typeface="Verdana" panose="020B0604030504040204" pitchFamily="34" charset="0"/>
                          <a:cs typeface="Open Sans" panose="020B0606030504020204" pitchFamily="34" charset="0"/>
                        </a:rPr>
                        <a:t>root </a:t>
                      </a:r>
                      <a:r>
                        <a:rPr sz="1400" spc="-55" dirty="0">
                          <a:latin typeface="Verdana" panose="020B0604030504040204" pitchFamily="34" charset="0"/>
                          <a:ea typeface="Verdana" panose="020B0604030504040204" pitchFamily="34" charset="0"/>
                          <a:cs typeface="Open Sans" panose="020B0606030504020204" pitchFamily="34" charset="0"/>
                        </a:rPr>
                        <a:t>cause</a:t>
                      </a:r>
                      <a:r>
                        <a:rPr sz="1400" spc="45" dirty="0">
                          <a:latin typeface="Verdana" panose="020B0604030504040204" pitchFamily="34" charset="0"/>
                          <a:ea typeface="Verdana" panose="020B0604030504040204" pitchFamily="34" charset="0"/>
                          <a:cs typeface="Open Sans" panose="020B0606030504020204" pitchFamily="34" charset="0"/>
                        </a:rPr>
                        <a:t> </a:t>
                      </a:r>
                      <a:r>
                        <a:rPr sz="1400" spc="-35" dirty="0">
                          <a:latin typeface="Verdana" panose="020B0604030504040204" pitchFamily="34" charset="0"/>
                          <a:ea typeface="Verdana" panose="020B0604030504040204" pitchFamily="34" charset="0"/>
                          <a:cs typeface="Open Sans" panose="020B0606030504020204" pitchFamily="34" charset="0"/>
                        </a:rPr>
                        <a:t>of</a:t>
                      </a:r>
                      <a:r>
                        <a:rPr lang="en-IN" sz="1400" spc="0" dirty="0">
                          <a:latin typeface="Verdana" panose="020B0604030504040204" pitchFamily="34" charset="0"/>
                          <a:ea typeface="Verdana" panose="020B0604030504040204" pitchFamily="34" charset="0"/>
                          <a:cs typeface="Open Sans" panose="020B0606030504020204" pitchFamily="34" charset="0"/>
                        </a:rPr>
                        <a:t> t</a:t>
                      </a:r>
                      <a:r>
                        <a:rPr sz="1400" spc="-70" dirty="0">
                          <a:latin typeface="Verdana" panose="020B0604030504040204" pitchFamily="34" charset="0"/>
                          <a:ea typeface="Verdana" panose="020B0604030504040204" pitchFamily="34" charset="0"/>
                          <a:cs typeface="Open Sans" panose="020B0606030504020204" pitchFamily="34" charset="0"/>
                        </a:rPr>
                        <a:t>he</a:t>
                      </a:r>
                      <a:r>
                        <a:rPr lang="en-IN" sz="1400" spc="-70" dirty="0">
                          <a:latin typeface="Verdana" panose="020B0604030504040204" pitchFamily="34" charset="0"/>
                          <a:ea typeface="Verdana" panose="020B0604030504040204" pitchFamily="34" charset="0"/>
                          <a:cs typeface="Open Sans" panose="020B0606030504020204" pitchFamily="34" charset="0"/>
                        </a:rPr>
                        <a:t> problem</a:t>
                      </a:r>
                      <a:r>
                        <a:rPr sz="1400" spc="-70" dirty="0">
                          <a:latin typeface="Verdana" panose="020B0604030504040204" pitchFamily="34" charset="0"/>
                          <a:ea typeface="Verdana" panose="020B0604030504040204" pitchFamily="34" charset="0"/>
                          <a:cs typeface="Open Sans" panose="020B0606030504020204" pitchFamily="34" charset="0"/>
                        </a:rPr>
                        <a:t>?</a:t>
                      </a:r>
                      <a:endParaRPr sz="1400" dirty="0">
                        <a:latin typeface="Verdana" panose="020B0604030504040204" pitchFamily="34" charset="0"/>
                        <a:ea typeface="Verdana" panose="020B0604030504040204" pitchFamily="34" charset="0"/>
                        <a:cs typeface="Open Sans" panose="020B0606030504020204" pitchFamily="34" charset="0"/>
                      </a:endParaRPr>
                    </a:p>
                  </a:txBody>
                  <a:tcPr marL="0" marR="0" marT="82683" marB="0">
                    <a:lnL w="12700">
                      <a:solidFill>
                        <a:srgbClr val="FBBD00"/>
                      </a:solidFill>
                      <a:prstDash val="solid"/>
                    </a:lnL>
                    <a:lnR w="9525">
                      <a:solidFill>
                        <a:srgbClr val="FBBD00"/>
                      </a:solidFill>
                      <a:prstDash val="solid"/>
                    </a:lnR>
                    <a:lnT w="9525">
                      <a:solidFill>
                        <a:srgbClr val="FBBD00"/>
                      </a:solidFill>
                      <a:prstDash val="solid"/>
                    </a:lnT>
                    <a:lnB w="9525">
                      <a:solidFill>
                        <a:srgbClr val="FBBD00"/>
                      </a:solidFill>
                      <a:prstDash val="solid"/>
                    </a:lnB>
                  </a:tcPr>
                </a:tc>
                <a:tc>
                  <a:txBody>
                    <a:bodyPr/>
                    <a:lstStyle/>
                    <a:p>
                      <a:pPr marL="85725">
                        <a:lnSpc>
                          <a:spcPct val="100000"/>
                        </a:lnSpc>
                        <a:spcBef>
                          <a:spcPts val="635"/>
                        </a:spcBef>
                      </a:pPr>
                      <a:r>
                        <a:rPr sz="1400" b="1" spc="-135" dirty="0">
                          <a:latin typeface="Verdana" panose="020B0604030504040204" pitchFamily="34" charset="0"/>
                          <a:ea typeface="Verdana" panose="020B0604030504040204" pitchFamily="34" charset="0"/>
                          <a:cs typeface="Open Sans" panose="020B0606030504020204" pitchFamily="34" charset="0"/>
                        </a:rPr>
                        <a:t>ALTERNATIVES</a:t>
                      </a:r>
                      <a:endParaRPr sz="1400" dirty="0">
                        <a:latin typeface="Verdana" panose="020B0604030504040204" pitchFamily="34" charset="0"/>
                        <a:ea typeface="Verdana" panose="020B0604030504040204" pitchFamily="34" charset="0"/>
                        <a:cs typeface="Open Sans" panose="020B0606030504020204" pitchFamily="34" charset="0"/>
                      </a:endParaRPr>
                    </a:p>
                    <a:p>
                      <a:pPr marL="85725">
                        <a:lnSpc>
                          <a:spcPct val="100000"/>
                        </a:lnSpc>
                      </a:pPr>
                      <a:r>
                        <a:rPr sz="1400" spc="-45" dirty="0">
                          <a:latin typeface="Verdana" panose="020B0604030504040204" pitchFamily="34" charset="0"/>
                          <a:ea typeface="Verdana" panose="020B0604030504040204" pitchFamily="34" charset="0"/>
                          <a:cs typeface="Open Sans" panose="020B0606030504020204" pitchFamily="34" charset="0"/>
                        </a:rPr>
                        <a:t>What</a:t>
                      </a:r>
                      <a:r>
                        <a:rPr lang="en-IN" sz="1400" spc="-45" dirty="0">
                          <a:latin typeface="Verdana" panose="020B0604030504040204" pitchFamily="34" charset="0"/>
                          <a:ea typeface="Verdana" panose="020B0604030504040204" pitchFamily="34" charset="0"/>
                          <a:cs typeface="Open Sans" panose="020B0606030504020204" pitchFamily="34" charset="0"/>
                        </a:rPr>
                        <a:t> </a:t>
                      </a:r>
                      <a:r>
                        <a:rPr sz="1400" spc="-45" dirty="0">
                          <a:latin typeface="Verdana" panose="020B0604030504040204" pitchFamily="34" charset="0"/>
                          <a:ea typeface="Verdana" panose="020B0604030504040204" pitchFamily="34" charset="0"/>
                          <a:cs typeface="Open Sans" panose="020B0606030504020204" pitchFamily="34" charset="0"/>
                        </a:rPr>
                        <a:t>do </a:t>
                      </a:r>
                      <a:r>
                        <a:rPr sz="1400" spc="-60" dirty="0">
                          <a:latin typeface="Verdana" panose="020B0604030504040204" pitchFamily="34" charset="0"/>
                          <a:ea typeface="Verdana" panose="020B0604030504040204" pitchFamily="34" charset="0"/>
                          <a:cs typeface="Open Sans" panose="020B0606030504020204" pitchFamily="34" charset="0"/>
                        </a:rPr>
                        <a:t>customers </a:t>
                      </a:r>
                      <a:r>
                        <a:rPr sz="1400" spc="-20" dirty="0">
                          <a:latin typeface="Verdana" panose="020B0604030504040204" pitchFamily="34" charset="0"/>
                          <a:ea typeface="Verdana" panose="020B0604030504040204" pitchFamily="34" charset="0"/>
                          <a:cs typeface="Open Sans" panose="020B0606030504020204" pitchFamily="34" charset="0"/>
                        </a:rPr>
                        <a:t>do</a:t>
                      </a:r>
                      <a:r>
                        <a:rPr lang="en-IN" sz="1400" spc="-20" dirty="0">
                          <a:latin typeface="Verdana" panose="020B0604030504040204" pitchFamily="34" charset="0"/>
                          <a:ea typeface="Verdana" panose="020B0604030504040204" pitchFamily="34" charset="0"/>
                          <a:cs typeface="Open Sans" panose="020B0606030504020204" pitchFamily="34" charset="0"/>
                        </a:rPr>
                        <a:t> </a:t>
                      </a:r>
                      <a:r>
                        <a:rPr sz="1400" spc="-20" dirty="0">
                          <a:latin typeface="Verdana" panose="020B0604030504040204" pitchFamily="34" charset="0"/>
                          <a:ea typeface="Verdana" panose="020B0604030504040204" pitchFamily="34" charset="0"/>
                          <a:cs typeface="Open Sans" panose="020B0606030504020204" pitchFamily="34" charset="0"/>
                        </a:rPr>
                        <a:t>now</a:t>
                      </a:r>
                      <a:r>
                        <a:rPr lang="en-IN" sz="1400" spc="-20" dirty="0">
                          <a:latin typeface="Verdana" panose="020B0604030504040204" pitchFamily="34" charset="0"/>
                          <a:ea typeface="Verdana" panose="020B0604030504040204" pitchFamily="34" charset="0"/>
                          <a:cs typeface="Open Sans" panose="020B0606030504020204" pitchFamily="34" charset="0"/>
                        </a:rPr>
                        <a:t> </a:t>
                      </a:r>
                      <a:r>
                        <a:rPr sz="1400" spc="-20" dirty="0">
                          <a:latin typeface="Verdana" panose="020B0604030504040204" pitchFamily="34" charset="0"/>
                          <a:ea typeface="Verdana" panose="020B0604030504040204" pitchFamily="34" charset="0"/>
                          <a:cs typeface="Open Sans" panose="020B0606030504020204" pitchFamily="34" charset="0"/>
                        </a:rPr>
                        <a:t>to</a:t>
                      </a:r>
                      <a:r>
                        <a:rPr sz="1400" spc="-150" dirty="0">
                          <a:latin typeface="Verdana" panose="020B0604030504040204" pitchFamily="34" charset="0"/>
                          <a:ea typeface="Verdana" panose="020B0604030504040204" pitchFamily="34" charset="0"/>
                          <a:cs typeface="Open Sans" panose="020B0606030504020204" pitchFamily="34" charset="0"/>
                        </a:rPr>
                        <a:t> </a:t>
                      </a:r>
                      <a:r>
                        <a:rPr sz="1400" spc="-20" dirty="0">
                          <a:latin typeface="Verdana" panose="020B0604030504040204" pitchFamily="34" charset="0"/>
                          <a:ea typeface="Verdana" panose="020B0604030504040204" pitchFamily="34" charset="0"/>
                          <a:cs typeface="Open Sans" panose="020B0606030504020204" pitchFamily="34" charset="0"/>
                        </a:rPr>
                        <a:t>ﬁx</a:t>
                      </a:r>
                      <a:r>
                        <a:rPr lang="en-IN" sz="1400" spc="-20" dirty="0">
                          <a:latin typeface="Verdana" panose="020B0604030504040204" pitchFamily="34" charset="0"/>
                          <a:ea typeface="Verdana" panose="020B0604030504040204" pitchFamily="34" charset="0"/>
                          <a:cs typeface="Open Sans" panose="020B0606030504020204" pitchFamily="34" charset="0"/>
                        </a:rPr>
                        <a:t> </a:t>
                      </a:r>
                      <a:r>
                        <a:rPr sz="1400" spc="-60" dirty="0">
                          <a:latin typeface="Verdana" panose="020B0604030504040204" pitchFamily="34" charset="0"/>
                          <a:ea typeface="Verdana" panose="020B0604030504040204" pitchFamily="34" charset="0"/>
                          <a:cs typeface="Open Sans" panose="020B0606030504020204" pitchFamily="34" charset="0"/>
                        </a:rPr>
                        <a:t>the</a:t>
                      </a:r>
                      <a:r>
                        <a:rPr lang="en-IN" sz="1400" spc="-60" dirty="0">
                          <a:latin typeface="Verdana" panose="020B0604030504040204" pitchFamily="34" charset="0"/>
                          <a:ea typeface="Verdana" panose="020B0604030504040204" pitchFamily="34" charset="0"/>
                          <a:cs typeface="Open Sans" panose="020B0606030504020204" pitchFamily="34" charset="0"/>
                        </a:rPr>
                        <a:t> </a:t>
                      </a:r>
                      <a:r>
                        <a:rPr sz="1400" spc="-60" dirty="0">
                          <a:latin typeface="Verdana" panose="020B0604030504040204" pitchFamily="34" charset="0"/>
                          <a:ea typeface="Verdana" panose="020B0604030504040204" pitchFamily="34" charset="0"/>
                          <a:cs typeface="Open Sans" panose="020B0606030504020204" pitchFamily="34" charset="0"/>
                        </a:rPr>
                        <a:t>problem?</a:t>
                      </a:r>
                      <a:endParaRPr lang="en-IN" sz="1400" spc="-60" dirty="0">
                        <a:latin typeface="Verdana" panose="020B0604030504040204" pitchFamily="34" charset="0"/>
                        <a:ea typeface="Verdana" panose="020B0604030504040204" pitchFamily="34" charset="0"/>
                        <a:cs typeface="Open Sans" panose="020B0606030504020204" pitchFamily="34" charset="0"/>
                      </a:endParaRPr>
                    </a:p>
                    <a:p>
                      <a:pPr marL="85725">
                        <a:lnSpc>
                          <a:spcPct val="100000"/>
                        </a:lnSpc>
                      </a:pPr>
                      <a:endParaRPr sz="1400" dirty="0">
                        <a:latin typeface="Verdana" panose="020B0604030504040204" pitchFamily="34" charset="0"/>
                        <a:ea typeface="Verdana" panose="020B0604030504040204" pitchFamily="34" charset="0"/>
                        <a:cs typeface="Open Sans" panose="020B0606030504020204" pitchFamily="34" charset="0"/>
                      </a:endParaRPr>
                    </a:p>
                  </a:txBody>
                  <a:tcPr marL="0" marR="0" marT="82683" marB="0">
                    <a:lnL w="9525">
                      <a:solidFill>
                        <a:srgbClr val="FBBD00"/>
                      </a:solidFill>
                      <a:prstDash val="solid"/>
                    </a:lnL>
                    <a:lnR w="9525">
                      <a:solidFill>
                        <a:srgbClr val="FBBD00"/>
                      </a:solidFill>
                      <a:prstDash val="solid"/>
                    </a:lnR>
                    <a:lnT w="9525">
                      <a:solidFill>
                        <a:srgbClr val="FBBD00"/>
                      </a:solidFill>
                      <a:prstDash val="solid"/>
                    </a:lnT>
                    <a:lnB w="9525">
                      <a:solidFill>
                        <a:srgbClr val="FBBD00"/>
                      </a:solidFill>
                      <a:prstDash val="solid"/>
                    </a:lnB>
                  </a:tcPr>
                </a:tc>
                <a:extLst>
                  <a:ext uri="{0D108BD9-81ED-4DB2-BD59-A6C34878D82A}">
                    <a16:rowId xmlns:a16="http://schemas.microsoft.com/office/drawing/2014/main" val="10000"/>
                  </a:ext>
                </a:extLst>
              </a:tr>
              <a:tr h="881363">
                <a:tc rowSpan="2">
                  <a:txBody>
                    <a:bodyPr/>
                    <a:lstStyle/>
                    <a:p>
                      <a:pPr marL="85090">
                        <a:lnSpc>
                          <a:spcPct val="100000"/>
                        </a:lnSpc>
                        <a:spcBef>
                          <a:spcPts val="640"/>
                        </a:spcBef>
                      </a:pPr>
                      <a:r>
                        <a:rPr sz="1400" b="1" kern="1200" spc="-130" dirty="0">
                          <a:solidFill>
                            <a:schemeClr val="tx1"/>
                          </a:solidFill>
                          <a:latin typeface="Verdana" panose="020B0604030504040204" pitchFamily="34" charset="0"/>
                          <a:ea typeface="Verdana" panose="020B0604030504040204" pitchFamily="34" charset="0"/>
                          <a:cs typeface="Open Sans" panose="020B0606030504020204" pitchFamily="34" charset="0"/>
                        </a:rPr>
                        <a:t>CUSTOMERS</a:t>
                      </a:r>
                    </a:p>
                    <a:p>
                      <a:pPr marL="85090" marR="702310">
                        <a:lnSpc>
                          <a:spcPct val="100000"/>
                        </a:lnSpc>
                      </a:pPr>
                      <a:r>
                        <a:rPr sz="1400" spc="-40" dirty="0">
                          <a:latin typeface="Verdana" panose="020B0604030504040204" pitchFamily="34" charset="0"/>
                          <a:ea typeface="Verdana" panose="020B0604030504040204" pitchFamily="34" charset="0"/>
                          <a:cs typeface="Open Sans" panose="020B0606030504020204" pitchFamily="34" charset="0"/>
                        </a:rPr>
                        <a:t>Who</a:t>
                      </a:r>
                      <a:r>
                        <a:rPr lang="en-IN" sz="1400" spc="-40" dirty="0">
                          <a:latin typeface="Verdana" panose="020B0604030504040204" pitchFamily="34" charset="0"/>
                          <a:ea typeface="Verdana" panose="020B0604030504040204" pitchFamily="34" charset="0"/>
                          <a:cs typeface="Open Sans" panose="020B0606030504020204" pitchFamily="34" charset="0"/>
                        </a:rPr>
                        <a:t> </a:t>
                      </a:r>
                      <a:r>
                        <a:rPr sz="1400" spc="-40" dirty="0">
                          <a:latin typeface="Verdana" panose="020B0604030504040204" pitchFamily="34" charset="0"/>
                          <a:ea typeface="Verdana" panose="020B0604030504040204" pitchFamily="34" charset="0"/>
                          <a:cs typeface="Open Sans" panose="020B0606030504020204" pitchFamily="34" charset="0"/>
                        </a:rPr>
                        <a:t>has</a:t>
                      </a:r>
                      <a:r>
                        <a:rPr lang="en-IN" sz="1400" spc="-40" dirty="0">
                          <a:latin typeface="Verdana" panose="020B0604030504040204" pitchFamily="34" charset="0"/>
                          <a:ea typeface="Verdana" panose="020B0604030504040204" pitchFamily="34" charset="0"/>
                          <a:cs typeface="Open Sans" panose="020B0606030504020204" pitchFamily="34" charset="0"/>
                        </a:rPr>
                        <a:t> </a:t>
                      </a:r>
                      <a:r>
                        <a:rPr sz="1400" spc="-40" dirty="0">
                          <a:latin typeface="Verdana" panose="020B0604030504040204" pitchFamily="34" charset="0"/>
                          <a:ea typeface="Verdana" panose="020B0604030504040204" pitchFamily="34" charset="0"/>
                          <a:cs typeface="Open Sans" panose="020B0606030504020204" pitchFamily="34" charset="0"/>
                        </a:rPr>
                        <a:t>the</a:t>
                      </a:r>
                      <a:r>
                        <a:rPr sz="1400" spc="-245" dirty="0">
                          <a:latin typeface="Verdana" panose="020B0604030504040204" pitchFamily="34" charset="0"/>
                          <a:ea typeface="Verdana" panose="020B0604030504040204" pitchFamily="34" charset="0"/>
                          <a:cs typeface="Open Sans" panose="020B0606030504020204" pitchFamily="34" charset="0"/>
                        </a:rPr>
                        <a:t> </a:t>
                      </a:r>
                      <a:r>
                        <a:rPr sz="1400" spc="-60" dirty="0">
                          <a:latin typeface="Verdana" panose="020B0604030504040204" pitchFamily="34" charset="0"/>
                          <a:ea typeface="Verdana" panose="020B0604030504040204" pitchFamily="34" charset="0"/>
                          <a:cs typeface="Open Sans" panose="020B0606030504020204" pitchFamily="34" charset="0"/>
                        </a:rPr>
                        <a:t>problem</a:t>
                      </a:r>
                      <a:r>
                        <a:rPr lang="en-IN" sz="1400" spc="-60" dirty="0">
                          <a:latin typeface="Verdana" panose="020B0604030504040204" pitchFamily="34" charset="0"/>
                          <a:ea typeface="Verdana" panose="020B0604030504040204" pitchFamily="34" charset="0"/>
                          <a:cs typeface="Open Sans" panose="020B0606030504020204" pitchFamily="34" charset="0"/>
                        </a:rPr>
                        <a:t> </a:t>
                      </a:r>
                      <a:r>
                        <a:rPr sz="1400" spc="-60" dirty="0">
                          <a:latin typeface="Verdana" panose="020B0604030504040204" pitchFamily="34" charset="0"/>
                          <a:ea typeface="Verdana" panose="020B0604030504040204" pitchFamily="34" charset="0"/>
                          <a:cs typeface="Open Sans" panose="020B0606030504020204" pitchFamily="34" charset="0"/>
                        </a:rPr>
                        <a:t>most </a:t>
                      </a:r>
                      <a:r>
                        <a:rPr sz="1400" spc="-55" dirty="0">
                          <a:latin typeface="Verdana" panose="020B0604030504040204" pitchFamily="34" charset="0"/>
                          <a:ea typeface="Verdana" panose="020B0604030504040204" pitchFamily="34" charset="0"/>
                          <a:cs typeface="Open Sans" panose="020B0606030504020204" pitchFamily="34" charset="0"/>
                        </a:rPr>
                        <a:t>often?</a:t>
                      </a:r>
                      <a:endParaRPr sz="1400" dirty="0">
                        <a:latin typeface="Verdana" panose="020B0604030504040204" pitchFamily="34" charset="0"/>
                        <a:ea typeface="Verdana" panose="020B0604030504040204" pitchFamily="34" charset="0"/>
                        <a:cs typeface="Open Sans" panose="020B0606030504020204" pitchFamily="34" charset="0"/>
                      </a:endParaRPr>
                    </a:p>
                  </a:txBody>
                  <a:tcPr marL="0" marR="0" marT="83334" marB="0">
                    <a:lnL w="9525">
                      <a:solidFill>
                        <a:srgbClr val="FBBD00"/>
                      </a:solidFill>
                      <a:prstDash val="solid"/>
                    </a:lnL>
                    <a:lnR w="12700">
                      <a:solidFill>
                        <a:srgbClr val="FBBD00"/>
                      </a:solidFill>
                      <a:prstDash val="solid"/>
                    </a:lnR>
                    <a:lnT w="9525">
                      <a:solidFill>
                        <a:srgbClr val="FBBD00"/>
                      </a:solidFill>
                      <a:prstDash val="solid"/>
                    </a:lnT>
                    <a:lnB w="9525">
                      <a:solidFill>
                        <a:srgbClr val="FBBD00"/>
                      </a:solidFill>
                      <a:prstDash val="solid"/>
                    </a:lnB>
                  </a:tcPr>
                </a:tc>
                <a:tc>
                  <a:txBody>
                    <a:bodyPr/>
                    <a:lstStyle/>
                    <a:p>
                      <a:pPr marL="84455">
                        <a:lnSpc>
                          <a:spcPct val="100000"/>
                        </a:lnSpc>
                        <a:spcBef>
                          <a:spcPts val="640"/>
                        </a:spcBef>
                      </a:pPr>
                      <a:r>
                        <a:rPr sz="1400" b="1" kern="1200" spc="-130" dirty="0">
                          <a:solidFill>
                            <a:schemeClr val="tx1"/>
                          </a:solidFill>
                          <a:latin typeface="Verdana" panose="020B0604030504040204" pitchFamily="34" charset="0"/>
                          <a:ea typeface="Verdana" panose="020B0604030504040204" pitchFamily="34" charset="0"/>
                          <a:cs typeface="Open Sans" panose="020B0606030504020204" pitchFamily="34" charset="0"/>
                        </a:rPr>
                        <a:t>EMOTIONAL</a:t>
                      </a:r>
                      <a:r>
                        <a:rPr lang="en-IN" sz="1400" b="1" spc="-150" dirty="0">
                          <a:latin typeface="Verdana" panose="020B0604030504040204" pitchFamily="34" charset="0"/>
                          <a:ea typeface="Verdana" panose="020B0604030504040204" pitchFamily="34" charset="0"/>
                          <a:cs typeface="Open Sans" panose="020B0606030504020204" pitchFamily="34" charset="0"/>
                        </a:rPr>
                        <a:t> </a:t>
                      </a:r>
                      <a:r>
                        <a:rPr sz="1400" b="1" spc="-150" dirty="0">
                          <a:latin typeface="Verdana" panose="020B0604030504040204" pitchFamily="34" charset="0"/>
                          <a:ea typeface="Verdana" panose="020B0604030504040204" pitchFamily="34" charset="0"/>
                          <a:cs typeface="Open Sans" panose="020B0606030504020204" pitchFamily="34" charset="0"/>
                        </a:rPr>
                        <a:t>IMPACT</a:t>
                      </a:r>
                      <a:endParaRPr sz="1400" dirty="0">
                        <a:latin typeface="Verdana" panose="020B0604030504040204" pitchFamily="34" charset="0"/>
                        <a:ea typeface="Verdana" panose="020B0604030504040204" pitchFamily="34" charset="0"/>
                        <a:cs typeface="Open Sans" panose="020B0606030504020204" pitchFamily="34" charset="0"/>
                      </a:endParaRPr>
                    </a:p>
                    <a:p>
                      <a:pPr marL="84455">
                        <a:lnSpc>
                          <a:spcPct val="100000"/>
                        </a:lnSpc>
                      </a:pPr>
                      <a:r>
                        <a:rPr sz="1400" spc="-50" dirty="0">
                          <a:latin typeface="Verdana" panose="020B0604030504040204" pitchFamily="34" charset="0"/>
                          <a:ea typeface="Verdana" panose="020B0604030504040204" pitchFamily="34" charset="0"/>
                          <a:cs typeface="Open Sans" panose="020B0606030504020204" pitchFamily="34" charset="0"/>
                        </a:rPr>
                        <a:t>How</a:t>
                      </a:r>
                      <a:r>
                        <a:rPr lang="en-IN" sz="1400" spc="-50" dirty="0">
                          <a:latin typeface="Verdana" panose="020B0604030504040204" pitchFamily="34" charset="0"/>
                          <a:ea typeface="Verdana" panose="020B0604030504040204" pitchFamily="34" charset="0"/>
                          <a:cs typeface="Open Sans" panose="020B0606030504020204" pitchFamily="34" charset="0"/>
                        </a:rPr>
                        <a:t> </a:t>
                      </a:r>
                      <a:r>
                        <a:rPr sz="1400" spc="-50" dirty="0">
                          <a:latin typeface="Verdana" panose="020B0604030504040204" pitchFamily="34" charset="0"/>
                          <a:ea typeface="Verdana" panose="020B0604030504040204" pitchFamily="34" charset="0"/>
                          <a:cs typeface="Open Sans" panose="020B0606030504020204" pitchFamily="34" charset="0"/>
                        </a:rPr>
                        <a:t>does</a:t>
                      </a:r>
                      <a:r>
                        <a:rPr lang="en-IN" sz="1400" spc="-50" dirty="0">
                          <a:latin typeface="Verdana" panose="020B0604030504040204" pitchFamily="34" charset="0"/>
                          <a:ea typeface="Verdana" panose="020B0604030504040204" pitchFamily="34" charset="0"/>
                          <a:cs typeface="Open Sans" panose="020B0606030504020204" pitchFamily="34" charset="0"/>
                        </a:rPr>
                        <a:t> </a:t>
                      </a:r>
                      <a:r>
                        <a:rPr sz="1400" spc="-229" dirty="0">
                          <a:latin typeface="Verdana" panose="020B0604030504040204" pitchFamily="34" charset="0"/>
                          <a:ea typeface="Verdana" panose="020B0604030504040204" pitchFamily="34" charset="0"/>
                          <a:cs typeface="Open Sans" panose="020B0606030504020204" pitchFamily="34" charset="0"/>
                        </a:rPr>
                        <a:t> </a:t>
                      </a:r>
                      <a:r>
                        <a:rPr sz="1400" spc="-50" dirty="0">
                          <a:latin typeface="Verdana" panose="020B0604030504040204" pitchFamily="34" charset="0"/>
                          <a:ea typeface="Verdana" panose="020B0604030504040204" pitchFamily="34" charset="0"/>
                          <a:cs typeface="Open Sans" panose="020B0606030504020204" pitchFamily="34" charset="0"/>
                        </a:rPr>
                        <a:t>the</a:t>
                      </a:r>
                      <a:r>
                        <a:rPr lang="en-IN" sz="1400" spc="-50" dirty="0">
                          <a:latin typeface="Verdana" panose="020B0604030504040204" pitchFamily="34" charset="0"/>
                          <a:ea typeface="Verdana" panose="020B0604030504040204" pitchFamily="34" charset="0"/>
                          <a:cs typeface="Open Sans" panose="020B0606030504020204" pitchFamily="34" charset="0"/>
                        </a:rPr>
                        <a:t> </a:t>
                      </a:r>
                      <a:r>
                        <a:rPr sz="1400" spc="-50" dirty="0">
                          <a:latin typeface="Verdana" panose="020B0604030504040204" pitchFamily="34" charset="0"/>
                          <a:ea typeface="Verdana" panose="020B0604030504040204" pitchFamily="34" charset="0"/>
                          <a:cs typeface="Open Sans" panose="020B0606030504020204" pitchFamily="34" charset="0"/>
                        </a:rPr>
                        <a:t>customer</a:t>
                      </a:r>
                      <a:r>
                        <a:rPr sz="1400" spc="-215" dirty="0">
                          <a:latin typeface="Verdana" panose="020B0604030504040204" pitchFamily="34" charset="0"/>
                          <a:ea typeface="Verdana" panose="020B0604030504040204" pitchFamily="34" charset="0"/>
                          <a:cs typeface="Open Sans" panose="020B0606030504020204" pitchFamily="34" charset="0"/>
                        </a:rPr>
                        <a:t> </a:t>
                      </a:r>
                      <a:r>
                        <a:rPr lang="en-IN" sz="1400" spc="-215" dirty="0">
                          <a:latin typeface="Verdana" panose="020B0604030504040204" pitchFamily="34" charset="0"/>
                          <a:ea typeface="Verdana" panose="020B0604030504040204" pitchFamily="34" charset="0"/>
                          <a:cs typeface="Open Sans" panose="020B0606030504020204" pitchFamily="34" charset="0"/>
                        </a:rPr>
                        <a:t> </a:t>
                      </a:r>
                      <a:r>
                        <a:rPr sz="1400" spc="-55" dirty="0">
                          <a:latin typeface="Verdana" panose="020B0604030504040204" pitchFamily="34" charset="0"/>
                          <a:ea typeface="Verdana" panose="020B0604030504040204" pitchFamily="34" charset="0"/>
                          <a:cs typeface="Open Sans" panose="020B0606030504020204" pitchFamily="34" charset="0"/>
                        </a:rPr>
                        <a:t>feel?</a:t>
                      </a:r>
                      <a:endParaRPr sz="1400" dirty="0">
                        <a:latin typeface="Verdana" panose="020B0604030504040204" pitchFamily="34" charset="0"/>
                        <a:ea typeface="Verdana" panose="020B0604030504040204" pitchFamily="34" charset="0"/>
                        <a:cs typeface="Open Sans" panose="020B0606030504020204" pitchFamily="34" charset="0"/>
                      </a:endParaRPr>
                    </a:p>
                  </a:txBody>
                  <a:tcPr marL="0" marR="0" marT="83334" marB="0">
                    <a:lnL w="12700">
                      <a:solidFill>
                        <a:srgbClr val="FBBD00"/>
                      </a:solidFill>
                      <a:prstDash val="solid"/>
                    </a:lnL>
                    <a:lnR w="9525">
                      <a:solidFill>
                        <a:srgbClr val="FBBD00"/>
                      </a:solidFill>
                      <a:prstDash val="solid"/>
                    </a:lnR>
                    <a:lnT w="9525">
                      <a:solidFill>
                        <a:srgbClr val="FBBD00"/>
                      </a:solidFill>
                      <a:prstDash val="solid"/>
                    </a:lnT>
                  </a:tcPr>
                </a:tc>
                <a:tc rowSpan="2">
                  <a:txBody>
                    <a:bodyPr/>
                    <a:lstStyle/>
                    <a:p>
                      <a:pPr marL="85725">
                        <a:lnSpc>
                          <a:spcPct val="100000"/>
                        </a:lnSpc>
                        <a:spcBef>
                          <a:spcPts val="640"/>
                        </a:spcBef>
                      </a:pPr>
                      <a:r>
                        <a:rPr sz="1400" b="1" kern="1200" spc="-130" dirty="0">
                          <a:solidFill>
                            <a:schemeClr val="tx1"/>
                          </a:solidFill>
                          <a:latin typeface="Verdana" panose="020B0604030504040204" pitchFamily="34" charset="0"/>
                          <a:ea typeface="Verdana" panose="020B0604030504040204" pitchFamily="34" charset="0"/>
                          <a:cs typeface="Open Sans" panose="020B0606030504020204" pitchFamily="34" charset="0"/>
                        </a:rPr>
                        <a:t>ALTERNATIVE</a:t>
                      </a:r>
                      <a:r>
                        <a:rPr lang="en-IN" sz="1400" b="1" spc="-155" dirty="0">
                          <a:latin typeface="Verdana" panose="020B0604030504040204" pitchFamily="34" charset="0"/>
                          <a:ea typeface="Verdana" panose="020B0604030504040204" pitchFamily="34" charset="0"/>
                          <a:cs typeface="Open Sans" panose="020B0606030504020204" pitchFamily="34" charset="0"/>
                        </a:rPr>
                        <a:t> </a:t>
                      </a:r>
                      <a:r>
                        <a:rPr sz="1400" b="1" kern="1200" spc="-130" dirty="0">
                          <a:solidFill>
                            <a:schemeClr val="tx1"/>
                          </a:solidFill>
                          <a:latin typeface="Verdana" panose="020B0604030504040204" pitchFamily="34" charset="0"/>
                          <a:ea typeface="Verdana" panose="020B0604030504040204" pitchFamily="34" charset="0"/>
                          <a:cs typeface="Open Sans" panose="020B0606030504020204" pitchFamily="34" charset="0"/>
                        </a:rPr>
                        <a:t>SHORTCOMINGS</a:t>
                      </a:r>
                    </a:p>
                    <a:p>
                      <a:pPr marL="85725" marR="247015">
                        <a:lnSpc>
                          <a:spcPct val="100000"/>
                        </a:lnSpc>
                      </a:pPr>
                      <a:r>
                        <a:rPr sz="1400" spc="-50" dirty="0">
                          <a:latin typeface="Verdana" panose="020B0604030504040204" pitchFamily="34" charset="0"/>
                          <a:ea typeface="Verdana" panose="020B0604030504040204" pitchFamily="34" charset="0"/>
                          <a:cs typeface="Open Sans" panose="020B0606030504020204" pitchFamily="34" charset="0"/>
                        </a:rPr>
                        <a:t>What</a:t>
                      </a:r>
                      <a:r>
                        <a:rPr lang="en-IN" sz="1400" spc="-50" dirty="0">
                          <a:latin typeface="Verdana" panose="020B0604030504040204" pitchFamily="34" charset="0"/>
                          <a:ea typeface="Verdana" panose="020B0604030504040204" pitchFamily="34" charset="0"/>
                          <a:cs typeface="Open Sans" panose="020B0606030504020204" pitchFamily="34" charset="0"/>
                        </a:rPr>
                        <a:t> </a:t>
                      </a:r>
                      <a:r>
                        <a:rPr sz="1400" spc="-50" dirty="0">
                          <a:latin typeface="Verdana" panose="020B0604030504040204" pitchFamily="34" charset="0"/>
                          <a:ea typeface="Verdana" panose="020B0604030504040204" pitchFamily="34" charset="0"/>
                          <a:cs typeface="Open Sans" panose="020B0606030504020204" pitchFamily="34" charset="0"/>
                        </a:rPr>
                        <a:t>are</a:t>
                      </a:r>
                      <a:r>
                        <a:rPr lang="en-IN" sz="1400" spc="-50" dirty="0">
                          <a:latin typeface="Verdana" panose="020B0604030504040204" pitchFamily="34" charset="0"/>
                          <a:ea typeface="Verdana" panose="020B0604030504040204" pitchFamily="34" charset="0"/>
                          <a:cs typeface="Open Sans" panose="020B0606030504020204" pitchFamily="34" charset="0"/>
                        </a:rPr>
                        <a:t> </a:t>
                      </a:r>
                      <a:r>
                        <a:rPr sz="1400" spc="-50" dirty="0">
                          <a:latin typeface="Verdana" panose="020B0604030504040204" pitchFamily="34" charset="0"/>
                          <a:ea typeface="Verdana" panose="020B0604030504040204" pitchFamily="34" charset="0"/>
                          <a:cs typeface="Open Sans" panose="020B0606030504020204" pitchFamily="34" charset="0"/>
                        </a:rPr>
                        <a:t>the</a:t>
                      </a:r>
                      <a:r>
                        <a:rPr lang="en-IN" sz="1400" spc="-50" dirty="0">
                          <a:latin typeface="Verdana" panose="020B0604030504040204" pitchFamily="34" charset="0"/>
                          <a:ea typeface="Verdana" panose="020B0604030504040204" pitchFamily="34" charset="0"/>
                          <a:cs typeface="Open Sans" panose="020B0606030504020204" pitchFamily="34" charset="0"/>
                        </a:rPr>
                        <a:t> </a:t>
                      </a:r>
                      <a:r>
                        <a:rPr sz="1400" spc="-50" dirty="0">
                          <a:latin typeface="Verdana" panose="020B0604030504040204" pitchFamily="34" charset="0"/>
                          <a:ea typeface="Verdana" panose="020B0604030504040204" pitchFamily="34" charset="0"/>
                          <a:cs typeface="Open Sans" panose="020B0606030504020204" pitchFamily="34" charset="0"/>
                        </a:rPr>
                        <a:t>disadvantages</a:t>
                      </a:r>
                      <a:r>
                        <a:rPr lang="en-IN" sz="1400" spc="-50" dirty="0">
                          <a:latin typeface="Verdana" panose="020B0604030504040204" pitchFamily="34" charset="0"/>
                          <a:ea typeface="Verdana" panose="020B0604030504040204" pitchFamily="34" charset="0"/>
                          <a:cs typeface="Open Sans" panose="020B0606030504020204" pitchFamily="34" charset="0"/>
                        </a:rPr>
                        <a:t> </a:t>
                      </a:r>
                      <a:r>
                        <a:rPr sz="1400" spc="-50" dirty="0">
                          <a:latin typeface="Verdana" panose="020B0604030504040204" pitchFamily="34" charset="0"/>
                          <a:ea typeface="Verdana" panose="020B0604030504040204" pitchFamily="34" charset="0"/>
                          <a:cs typeface="Open Sans" panose="020B0606030504020204" pitchFamily="34" charset="0"/>
                        </a:rPr>
                        <a:t>of </a:t>
                      </a:r>
                      <a:r>
                        <a:rPr sz="1400" spc="-35" dirty="0">
                          <a:latin typeface="Verdana" panose="020B0604030504040204" pitchFamily="34" charset="0"/>
                          <a:ea typeface="Verdana" panose="020B0604030504040204" pitchFamily="34" charset="0"/>
                          <a:cs typeface="Open Sans" panose="020B0606030504020204" pitchFamily="34" charset="0"/>
                        </a:rPr>
                        <a:t>the  </a:t>
                      </a:r>
                      <a:r>
                        <a:rPr sz="1400" spc="-70" dirty="0">
                          <a:latin typeface="Verdana" panose="020B0604030504040204" pitchFamily="34" charset="0"/>
                          <a:ea typeface="Verdana" panose="020B0604030504040204" pitchFamily="34" charset="0"/>
                          <a:cs typeface="Open Sans" panose="020B0606030504020204" pitchFamily="34" charset="0"/>
                        </a:rPr>
                        <a:t>alternatives?</a:t>
                      </a:r>
                      <a:endParaRPr lang="en-IN" sz="1400" spc="-70" dirty="0">
                        <a:latin typeface="Verdana" panose="020B0604030504040204" pitchFamily="34" charset="0"/>
                        <a:ea typeface="Verdana" panose="020B0604030504040204" pitchFamily="34" charset="0"/>
                        <a:cs typeface="Open Sans" panose="020B0606030504020204" pitchFamily="34" charset="0"/>
                      </a:endParaRPr>
                    </a:p>
                    <a:p>
                      <a:pPr marL="85725" marR="247015">
                        <a:lnSpc>
                          <a:spcPct val="100000"/>
                        </a:lnSpc>
                      </a:pPr>
                      <a:endParaRPr sz="1400" dirty="0">
                        <a:latin typeface="Verdana" panose="020B0604030504040204" pitchFamily="34" charset="0"/>
                        <a:ea typeface="Verdana" panose="020B0604030504040204" pitchFamily="34" charset="0"/>
                        <a:cs typeface="Open Sans" panose="020B0606030504020204" pitchFamily="34" charset="0"/>
                      </a:endParaRPr>
                    </a:p>
                  </a:txBody>
                  <a:tcPr marL="0" marR="0" marT="83334" marB="0">
                    <a:lnL w="9525">
                      <a:solidFill>
                        <a:srgbClr val="FBBD00"/>
                      </a:solidFill>
                      <a:prstDash val="solid"/>
                    </a:lnL>
                    <a:lnR w="9525">
                      <a:solidFill>
                        <a:srgbClr val="FBBD00"/>
                      </a:solidFill>
                      <a:prstDash val="solid"/>
                    </a:lnR>
                    <a:lnT w="9525">
                      <a:solidFill>
                        <a:srgbClr val="FBBD00"/>
                      </a:solidFill>
                      <a:prstDash val="solid"/>
                    </a:lnT>
                    <a:lnB w="9525">
                      <a:solidFill>
                        <a:srgbClr val="FBBD00"/>
                      </a:solidFill>
                      <a:prstDash val="solid"/>
                    </a:lnB>
                  </a:tcPr>
                </a:tc>
                <a:extLst>
                  <a:ext uri="{0D108BD9-81ED-4DB2-BD59-A6C34878D82A}">
                    <a16:rowId xmlns:a16="http://schemas.microsoft.com/office/drawing/2014/main" val="10001"/>
                  </a:ext>
                </a:extLst>
              </a:tr>
              <a:tr h="3915021">
                <a:tc vMerge="1">
                  <a:txBody>
                    <a:bodyPr/>
                    <a:lstStyle/>
                    <a:p>
                      <a:endParaRPr/>
                    </a:p>
                  </a:txBody>
                  <a:tcPr marL="0" marR="0" marT="81280" marB="0">
                    <a:lnL w="9525">
                      <a:solidFill>
                        <a:srgbClr val="FBBD00"/>
                      </a:solidFill>
                      <a:prstDash val="solid"/>
                    </a:lnL>
                    <a:lnR w="12700">
                      <a:solidFill>
                        <a:srgbClr val="FBBD00"/>
                      </a:solidFill>
                      <a:prstDash val="solid"/>
                    </a:lnR>
                    <a:lnT w="9525">
                      <a:solidFill>
                        <a:srgbClr val="FBBD00"/>
                      </a:solidFill>
                      <a:prstDash val="solid"/>
                    </a:lnT>
                    <a:lnB w="9525">
                      <a:solidFill>
                        <a:srgbClr val="FBBD00"/>
                      </a:solidFill>
                      <a:prstDash val="solid"/>
                    </a:lnB>
                  </a:tcPr>
                </a:tc>
                <a:tc>
                  <a:txBody>
                    <a:bodyPr/>
                    <a:lstStyle/>
                    <a:p>
                      <a:pPr>
                        <a:lnSpc>
                          <a:spcPct val="100000"/>
                        </a:lnSpc>
                      </a:pPr>
                      <a:endParaRPr sz="2100" dirty="0">
                        <a:latin typeface="Verdana" panose="020B0604030504040204" pitchFamily="34" charset="0"/>
                        <a:ea typeface="Verdana" panose="020B0604030504040204" pitchFamily="34" charset="0"/>
                        <a:cs typeface="Open Sans" panose="020B0606030504020204" pitchFamily="34" charset="0"/>
                      </a:endParaRPr>
                    </a:p>
                    <a:p>
                      <a:pPr marL="84455">
                        <a:lnSpc>
                          <a:spcPct val="100000"/>
                        </a:lnSpc>
                        <a:spcBef>
                          <a:spcPts val="795"/>
                        </a:spcBef>
                      </a:pPr>
                      <a:endParaRPr lang="en-IN" sz="1400" b="1" kern="1200" spc="-130" dirty="0">
                        <a:solidFill>
                          <a:schemeClr val="tx1"/>
                        </a:solidFill>
                        <a:latin typeface="Verdana" panose="020B0604030504040204" pitchFamily="34" charset="0"/>
                        <a:ea typeface="Verdana" panose="020B0604030504040204" pitchFamily="34" charset="0"/>
                        <a:cs typeface="Open Sans" panose="020B0606030504020204" pitchFamily="34" charset="0"/>
                      </a:endParaRPr>
                    </a:p>
                    <a:p>
                      <a:pPr marL="84455">
                        <a:lnSpc>
                          <a:spcPct val="100000"/>
                        </a:lnSpc>
                        <a:spcBef>
                          <a:spcPts val="795"/>
                        </a:spcBef>
                      </a:pPr>
                      <a:endParaRPr lang="en-IN" sz="1400" b="1" kern="1200" spc="-130" dirty="0">
                        <a:solidFill>
                          <a:schemeClr val="tx1"/>
                        </a:solidFill>
                        <a:latin typeface="Verdana" panose="020B0604030504040204" pitchFamily="34" charset="0"/>
                        <a:ea typeface="Verdana" panose="020B0604030504040204" pitchFamily="34" charset="0"/>
                        <a:cs typeface="Open Sans" panose="020B0606030504020204" pitchFamily="34" charset="0"/>
                      </a:endParaRPr>
                    </a:p>
                    <a:p>
                      <a:pPr marL="84455">
                        <a:lnSpc>
                          <a:spcPct val="100000"/>
                        </a:lnSpc>
                        <a:spcBef>
                          <a:spcPts val="795"/>
                        </a:spcBef>
                      </a:pPr>
                      <a:endParaRPr lang="en-IN" sz="1400" b="1" kern="1200" spc="-130" dirty="0">
                        <a:solidFill>
                          <a:schemeClr val="tx1"/>
                        </a:solidFill>
                        <a:latin typeface="Verdana" panose="020B0604030504040204" pitchFamily="34" charset="0"/>
                        <a:ea typeface="Verdana" panose="020B0604030504040204" pitchFamily="34" charset="0"/>
                        <a:cs typeface="Open Sans" panose="020B0606030504020204" pitchFamily="34" charset="0"/>
                      </a:endParaRPr>
                    </a:p>
                    <a:p>
                      <a:pPr marL="84455">
                        <a:lnSpc>
                          <a:spcPct val="100000"/>
                        </a:lnSpc>
                        <a:spcBef>
                          <a:spcPts val="795"/>
                        </a:spcBef>
                      </a:pPr>
                      <a:endParaRPr lang="en-IN" sz="1400" b="1" kern="1200" spc="-130" dirty="0">
                        <a:solidFill>
                          <a:schemeClr val="tx1"/>
                        </a:solidFill>
                        <a:latin typeface="Verdana" panose="020B0604030504040204" pitchFamily="34" charset="0"/>
                        <a:ea typeface="Verdana" panose="020B0604030504040204" pitchFamily="34" charset="0"/>
                        <a:cs typeface="Open Sans" panose="020B0606030504020204" pitchFamily="34" charset="0"/>
                      </a:endParaRPr>
                    </a:p>
                    <a:p>
                      <a:pPr marL="84455">
                        <a:lnSpc>
                          <a:spcPct val="100000"/>
                        </a:lnSpc>
                        <a:spcBef>
                          <a:spcPts val="795"/>
                        </a:spcBef>
                      </a:pPr>
                      <a:r>
                        <a:rPr sz="1400" b="1" kern="1200" spc="-130" dirty="0">
                          <a:solidFill>
                            <a:schemeClr val="tx1"/>
                          </a:solidFill>
                          <a:latin typeface="Verdana" panose="020B0604030504040204" pitchFamily="34" charset="0"/>
                          <a:ea typeface="Verdana" panose="020B0604030504040204" pitchFamily="34" charset="0"/>
                          <a:cs typeface="Open Sans" panose="020B0606030504020204" pitchFamily="34" charset="0"/>
                        </a:rPr>
                        <a:t>QUANTIFIABLE</a:t>
                      </a:r>
                      <a:r>
                        <a:rPr lang="en-IN" sz="1400" b="1" spc="-145" dirty="0">
                          <a:latin typeface="Verdana" panose="020B0604030504040204" pitchFamily="34" charset="0"/>
                          <a:ea typeface="Verdana" panose="020B0604030504040204" pitchFamily="34" charset="0"/>
                          <a:cs typeface="Open Sans" panose="020B0606030504020204" pitchFamily="34" charset="0"/>
                        </a:rPr>
                        <a:t> </a:t>
                      </a:r>
                      <a:r>
                        <a:rPr sz="1400" b="1" spc="-145" dirty="0">
                          <a:latin typeface="Verdana" panose="020B0604030504040204" pitchFamily="34" charset="0"/>
                          <a:ea typeface="Verdana" panose="020B0604030504040204" pitchFamily="34" charset="0"/>
                          <a:cs typeface="Open Sans" panose="020B0606030504020204" pitchFamily="34" charset="0"/>
                        </a:rPr>
                        <a:t>IMPACT</a:t>
                      </a:r>
                      <a:endParaRPr sz="1400" dirty="0">
                        <a:latin typeface="Verdana" panose="020B0604030504040204" pitchFamily="34" charset="0"/>
                        <a:ea typeface="Verdana" panose="020B0604030504040204" pitchFamily="34" charset="0"/>
                        <a:cs typeface="Open Sans" panose="020B0606030504020204" pitchFamily="34" charset="0"/>
                      </a:endParaRPr>
                    </a:p>
                    <a:p>
                      <a:pPr marL="84455" marR="474345">
                        <a:lnSpc>
                          <a:spcPct val="100000"/>
                        </a:lnSpc>
                      </a:pPr>
                      <a:r>
                        <a:rPr sz="1400" spc="-45" dirty="0">
                          <a:latin typeface="Verdana" panose="020B0604030504040204" pitchFamily="34" charset="0"/>
                          <a:ea typeface="Verdana" panose="020B0604030504040204" pitchFamily="34" charset="0"/>
                          <a:cs typeface="Open Sans" panose="020B0606030504020204" pitchFamily="34" charset="0"/>
                        </a:rPr>
                        <a:t>What</a:t>
                      </a:r>
                      <a:r>
                        <a:rPr lang="en-IN" sz="1400" spc="-45" dirty="0">
                          <a:latin typeface="Verdana" panose="020B0604030504040204" pitchFamily="34" charset="0"/>
                          <a:ea typeface="Verdana" panose="020B0604030504040204" pitchFamily="34" charset="0"/>
                          <a:cs typeface="Open Sans" panose="020B0606030504020204" pitchFamily="34" charset="0"/>
                        </a:rPr>
                        <a:t> </a:t>
                      </a:r>
                      <a:r>
                        <a:rPr sz="1400" spc="-45" dirty="0">
                          <a:latin typeface="Verdana" panose="020B0604030504040204" pitchFamily="34" charset="0"/>
                          <a:ea typeface="Verdana" panose="020B0604030504040204" pitchFamily="34" charset="0"/>
                          <a:cs typeface="Open Sans" panose="020B0606030504020204" pitchFamily="34" charset="0"/>
                        </a:rPr>
                        <a:t>is</a:t>
                      </a:r>
                      <a:r>
                        <a:rPr lang="en-IN" sz="1400" spc="-45" dirty="0">
                          <a:latin typeface="Verdana" panose="020B0604030504040204" pitchFamily="34" charset="0"/>
                          <a:ea typeface="Verdana" panose="020B0604030504040204" pitchFamily="34" charset="0"/>
                          <a:cs typeface="Open Sans" panose="020B0606030504020204" pitchFamily="34" charset="0"/>
                        </a:rPr>
                        <a:t> </a:t>
                      </a:r>
                      <a:r>
                        <a:rPr sz="1400" spc="-45" dirty="0">
                          <a:latin typeface="Verdana" panose="020B0604030504040204" pitchFamily="34" charset="0"/>
                          <a:ea typeface="Verdana" panose="020B0604030504040204" pitchFamily="34" charset="0"/>
                          <a:cs typeface="Open Sans" panose="020B0606030504020204" pitchFamily="34" charset="0"/>
                        </a:rPr>
                        <a:t>the</a:t>
                      </a:r>
                      <a:r>
                        <a:rPr lang="en-IN" sz="1400" spc="-45" dirty="0">
                          <a:latin typeface="Verdana" panose="020B0604030504040204" pitchFamily="34" charset="0"/>
                          <a:ea typeface="Verdana" panose="020B0604030504040204" pitchFamily="34" charset="0"/>
                          <a:cs typeface="Open Sans" panose="020B0606030504020204" pitchFamily="34" charset="0"/>
                        </a:rPr>
                        <a:t> </a:t>
                      </a:r>
                      <a:r>
                        <a:rPr sz="1400" spc="-45" dirty="0">
                          <a:latin typeface="Verdana" panose="020B0604030504040204" pitchFamily="34" charset="0"/>
                          <a:ea typeface="Verdana" panose="020B0604030504040204" pitchFamily="34" charset="0"/>
                          <a:cs typeface="Open Sans" panose="020B0606030504020204" pitchFamily="34" charset="0"/>
                        </a:rPr>
                        <a:t>measurable</a:t>
                      </a:r>
                      <a:r>
                        <a:rPr lang="en-IN" sz="1400" spc="-45" dirty="0">
                          <a:latin typeface="Verdana" panose="020B0604030504040204" pitchFamily="34" charset="0"/>
                          <a:ea typeface="Verdana" panose="020B0604030504040204" pitchFamily="34" charset="0"/>
                          <a:cs typeface="Open Sans" panose="020B0606030504020204" pitchFamily="34" charset="0"/>
                        </a:rPr>
                        <a:t> </a:t>
                      </a:r>
                      <a:r>
                        <a:rPr sz="1400" spc="-45" dirty="0">
                          <a:latin typeface="Verdana" panose="020B0604030504040204" pitchFamily="34" charset="0"/>
                          <a:ea typeface="Verdana" panose="020B0604030504040204" pitchFamily="34" charset="0"/>
                          <a:cs typeface="Open Sans" panose="020B0606030504020204" pitchFamily="34" charset="0"/>
                        </a:rPr>
                        <a:t>impact  </a:t>
                      </a:r>
                      <a:r>
                        <a:rPr sz="1400" spc="-60" dirty="0">
                          <a:latin typeface="Verdana" panose="020B0604030504040204" pitchFamily="34" charset="0"/>
                          <a:ea typeface="Verdana" panose="020B0604030504040204" pitchFamily="34" charset="0"/>
                          <a:cs typeface="Open Sans" panose="020B0606030504020204" pitchFamily="34" charset="0"/>
                        </a:rPr>
                        <a:t>(include</a:t>
                      </a:r>
                      <a:r>
                        <a:rPr lang="en-IN" sz="1400" spc="-60" dirty="0">
                          <a:latin typeface="Verdana" panose="020B0604030504040204" pitchFamily="34" charset="0"/>
                          <a:ea typeface="Verdana" panose="020B0604030504040204" pitchFamily="34" charset="0"/>
                          <a:cs typeface="Open Sans" panose="020B0606030504020204" pitchFamily="34" charset="0"/>
                        </a:rPr>
                        <a:t> </a:t>
                      </a:r>
                      <a:r>
                        <a:rPr sz="1400" spc="-60" dirty="0">
                          <a:latin typeface="Verdana" panose="020B0604030504040204" pitchFamily="34" charset="0"/>
                          <a:ea typeface="Verdana" panose="020B0604030504040204" pitchFamily="34" charset="0"/>
                          <a:cs typeface="Open Sans" panose="020B0606030504020204" pitchFamily="34" charset="0"/>
                        </a:rPr>
                        <a:t>units)?</a:t>
                      </a:r>
                      <a:endParaRPr lang="en-IN" sz="1400" spc="-60" dirty="0">
                        <a:latin typeface="Verdana" panose="020B0604030504040204" pitchFamily="34" charset="0"/>
                        <a:ea typeface="Verdana" panose="020B0604030504040204" pitchFamily="34" charset="0"/>
                        <a:cs typeface="Open Sans" panose="020B0606030504020204" pitchFamily="34" charset="0"/>
                      </a:endParaRPr>
                    </a:p>
                    <a:p>
                      <a:pPr marL="84455" marR="474345">
                        <a:lnSpc>
                          <a:spcPct val="100000"/>
                        </a:lnSpc>
                      </a:pPr>
                      <a:endParaRPr sz="1400" dirty="0">
                        <a:latin typeface="Verdana" panose="020B0604030504040204" pitchFamily="34" charset="0"/>
                        <a:ea typeface="Verdana" panose="020B0604030504040204" pitchFamily="34" charset="0"/>
                        <a:cs typeface="Open Sans" panose="020B0606030504020204" pitchFamily="34" charset="0"/>
                      </a:endParaRPr>
                    </a:p>
                  </a:txBody>
                  <a:tcPr marL="0" marR="0" marT="0" marB="0">
                    <a:lnL w="12700">
                      <a:solidFill>
                        <a:srgbClr val="FBBD00"/>
                      </a:solidFill>
                      <a:prstDash val="solid"/>
                    </a:lnL>
                    <a:lnR w="9525">
                      <a:solidFill>
                        <a:srgbClr val="FBBD00"/>
                      </a:solidFill>
                      <a:prstDash val="solid"/>
                    </a:lnR>
                    <a:lnB w="9525">
                      <a:solidFill>
                        <a:srgbClr val="FBBD00"/>
                      </a:solidFill>
                      <a:prstDash val="solid"/>
                    </a:lnB>
                  </a:tcPr>
                </a:tc>
                <a:tc vMerge="1">
                  <a:txBody>
                    <a:bodyPr/>
                    <a:lstStyle/>
                    <a:p>
                      <a:endParaRPr/>
                    </a:p>
                  </a:txBody>
                  <a:tcPr marL="0" marR="0" marT="81280" marB="0">
                    <a:lnL w="9525">
                      <a:solidFill>
                        <a:srgbClr val="FBBD00"/>
                      </a:solidFill>
                      <a:prstDash val="solid"/>
                    </a:lnL>
                    <a:lnR w="9525">
                      <a:solidFill>
                        <a:srgbClr val="FBBD00"/>
                      </a:solidFill>
                      <a:prstDash val="solid"/>
                    </a:lnR>
                    <a:lnT w="9525">
                      <a:solidFill>
                        <a:srgbClr val="FBBD00"/>
                      </a:solidFill>
                      <a:prstDash val="solid"/>
                    </a:lnT>
                    <a:lnB w="9525">
                      <a:solidFill>
                        <a:srgbClr val="FBBD00"/>
                      </a:solidFill>
                      <a:prstDash val="solid"/>
                    </a:lnB>
                  </a:tcPr>
                </a:tc>
                <a:extLst>
                  <a:ext uri="{0D108BD9-81ED-4DB2-BD59-A6C34878D82A}">
                    <a16:rowId xmlns:a16="http://schemas.microsoft.com/office/drawing/2014/main" val="10002"/>
                  </a:ext>
                </a:extLst>
              </a:tr>
            </a:tbl>
          </a:graphicData>
        </a:graphic>
      </p:graphicFrame>
      <p:sp>
        <p:nvSpPr>
          <p:cNvPr id="4" name="object 4"/>
          <p:cNvSpPr txBox="1">
            <a:spLocks noGrp="1"/>
          </p:cNvSpPr>
          <p:nvPr>
            <p:ph type="sldNum" sz="quarter" idx="12"/>
          </p:nvPr>
        </p:nvSpPr>
        <p:spPr>
          <a:xfrm>
            <a:off x="6718838" y="6602494"/>
            <a:ext cx="2187529" cy="203796"/>
          </a:xfrm>
          <a:prstGeom prst="rect">
            <a:avLst/>
          </a:prstGeom>
        </p:spPr>
        <p:txBody>
          <a:bodyPr vert="horz" wrap="square" lIns="0" tIns="14323" rIns="0" bIns="0" rtlCol="0" anchor="ctr">
            <a:spAutoFit/>
          </a:bodyPr>
          <a:lstStyle/>
          <a:p>
            <a:pPr marL="39064">
              <a:spcBef>
                <a:spcPts val="113"/>
              </a:spcBef>
            </a:pPr>
            <a:fld id="{81D60167-4931-47E6-BA6A-407CBD079E47}" type="slidenum">
              <a:rPr dirty="0">
                <a:latin typeface="Verdana" panose="020B0604030504040204" pitchFamily="34" charset="0"/>
                <a:ea typeface="Verdana" panose="020B0604030504040204" pitchFamily="34" charset="0"/>
              </a:rPr>
              <a:pPr marL="39064">
                <a:spcBef>
                  <a:spcPts val="113"/>
                </a:spcBef>
              </a:pPr>
              <a:t>3</a:t>
            </a:fld>
            <a:endParaRPr dirty="0">
              <a:latin typeface="Verdana" panose="020B0604030504040204" pitchFamily="34" charset="0"/>
              <a:ea typeface="Verdana" panose="020B0604030504040204" pitchFamily="34" charset="0"/>
            </a:endParaRPr>
          </a:p>
        </p:txBody>
      </p:sp>
      <p:sp>
        <p:nvSpPr>
          <p:cNvPr id="3" name="object 3"/>
          <p:cNvSpPr txBox="1">
            <a:spLocks noGrp="1"/>
          </p:cNvSpPr>
          <p:nvPr>
            <p:ph type="title"/>
          </p:nvPr>
        </p:nvSpPr>
        <p:spPr>
          <a:xfrm>
            <a:off x="304800" y="256304"/>
            <a:ext cx="15304106" cy="1040529"/>
          </a:xfrm>
          <a:prstGeom prst="rect">
            <a:avLst/>
          </a:prstGeom>
        </p:spPr>
        <p:txBody>
          <a:bodyPr vert="horz" wrap="square" lIns="0" tIns="12370" rIns="0" bIns="0" rtlCol="0" anchor="ctr">
            <a:spAutoFit/>
          </a:bodyPr>
          <a:lstStyle/>
          <a:p>
            <a:pPr>
              <a:lnSpc>
                <a:spcPts val="8747"/>
              </a:lnSpc>
              <a:spcBef>
                <a:spcPts val="97"/>
              </a:spcBef>
            </a:pPr>
            <a:r>
              <a:rPr lang="en-IN" sz="5400" b="1" dirty="0">
                <a:solidFill>
                  <a:schemeClr val="tx1"/>
                </a:solidFill>
                <a:latin typeface="+mn-lt"/>
                <a:ea typeface="+mn-ea"/>
                <a:cs typeface="Times New Roman" panose="02020603050405020304" pitchFamily="18" charset="0"/>
              </a:rPr>
              <a:t>Problem/Opportunity</a:t>
            </a:r>
            <a:endParaRPr sz="5400" b="1" dirty="0">
              <a:solidFill>
                <a:schemeClr val="tx1"/>
              </a:solidFill>
              <a:latin typeface="+mn-lt"/>
              <a:ea typeface="+mn-ea"/>
              <a:cs typeface="Times New Roman" panose="02020603050405020304" pitchFamily="18" charset="0"/>
            </a:endParaRPr>
          </a:p>
        </p:txBody>
      </p:sp>
      <p:sp>
        <p:nvSpPr>
          <p:cNvPr id="14" name="TextBox 13">
            <a:extLst>
              <a:ext uri="{FF2B5EF4-FFF2-40B4-BE49-F238E27FC236}">
                <a16:creationId xmlns:a16="http://schemas.microsoft.com/office/drawing/2014/main" id="{437D10F2-D825-4F14-8721-CF5105D60893}"/>
              </a:ext>
            </a:extLst>
          </p:cNvPr>
          <p:cNvSpPr txBox="1"/>
          <p:nvPr/>
        </p:nvSpPr>
        <p:spPr>
          <a:xfrm>
            <a:off x="16141386" y="593446"/>
            <a:ext cx="1422954" cy="623248"/>
          </a:xfrm>
          <a:prstGeom prst="rect">
            <a:avLst/>
          </a:prstGeom>
          <a:noFill/>
        </p:spPr>
        <p:txBody>
          <a:bodyPr wrap="square" lIns="68580" tIns="34290" rIns="68580" bIns="34290" rtlCol="0" anchor="t">
            <a:spAutoFit/>
          </a:bodyPr>
          <a:lstStyle/>
          <a:p>
            <a:pPr algn="ctr"/>
            <a:r>
              <a:rPr lang="en-US" b="1" dirty="0"/>
              <a:t>Place your logo here</a:t>
            </a:r>
            <a:endParaRPr lang="en-ZA" b="1" dirty="0"/>
          </a:p>
        </p:txBody>
      </p:sp>
      <p:sp>
        <p:nvSpPr>
          <p:cNvPr id="15" name="Rectangle 14">
            <a:extLst>
              <a:ext uri="{FF2B5EF4-FFF2-40B4-BE49-F238E27FC236}">
                <a16:creationId xmlns:a16="http://schemas.microsoft.com/office/drawing/2014/main" id="{5DE34494-019C-4AF1-907B-33245967C575}"/>
              </a:ext>
            </a:extLst>
          </p:cNvPr>
          <p:cNvSpPr/>
          <p:nvPr/>
        </p:nvSpPr>
        <p:spPr>
          <a:xfrm>
            <a:off x="15945620" y="192626"/>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sp>
        <p:nvSpPr>
          <p:cNvPr id="5" name="Rectangle 4"/>
          <p:cNvSpPr/>
          <p:nvPr/>
        </p:nvSpPr>
        <p:spPr>
          <a:xfrm>
            <a:off x="914400" y="6815207"/>
            <a:ext cx="9144000" cy="1110560"/>
          </a:xfrm>
          <a:prstGeom prst="rect">
            <a:avLst/>
          </a:prstGeom>
        </p:spPr>
        <p:txBody>
          <a:bodyPr>
            <a:spAutoFit/>
          </a:bodyPr>
          <a:lstStyle/>
          <a:p>
            <a:endParaRPr lang="en-US" dirty="0"/>
          </a:p>
          <a:p>
            <a:pPr marL="93102">
              <a:spcBef>
                <a:spcPts val="195"/>
              </a:spcBef>
            </a:pPr>
            <a:endParaRPr lang="en-US" sz="1050" spc="-82" dirty="0">
              <a:latin typeface="Verdana" panose="020B0604030504040204" pitchFamily="34" charset="0"/>
              <a:ea typeface="Verdana" panose="020B0604030504040204" pitchFamily="34" charset="0"/>
              <a:cs typeface="Open Sans" panose="020B0606030504020204" pitchFamily="34" charset="0"/>
            </a:endParaRPr>
          </a:p>
          <a:p>
            <a:endParaRPr lang="en-US" dirty="0"/>
          </a:p>
          <a:p>
            <a:endParaRPr lang="en-IN" dirty="0"/>
          </a:p>
        </p:txBody>
      </p:sp>
      <p:sp>
        <p:nvSpPr>
          <p:cNvPr id="7" name="TextBox 6">
            <a:extLst>
              <a:ext uri="{FF2B5EF4-FFF2-40B4-BE49-F238E27FC236}">
                <a16:creationId xmlns:a16="http://schemas.microsoft.com/office/drawing/2014/main" id="{E59B3B48-2C5E-2C49-C55E-F58724253B33}"/>
              </a:ext>
            </a:extLst>
          </p:cNvPr>
          <p:cNvSpPr txBox="1"/>
          <p:nvPr/>
        </p:nvSpPr>
        <p:spPr>
          <a:xfrm>
            <a:off x="800100" y="2315179"/>
            <a:ext cx="5303746" cy="2462213"/>
          </a:xfrm>
          <a:prstGeom prst="rect">
            <a:avLst/>
          </a:prstGeom>
          <a:noFill/>
        </p:spPr>
        <p:txBody>
          <a:bodyPr wrap="square" rtlCol="0">
            <a:spAutoFit/>
          </a:bodyPr>
          <a:lstStyle/>
          <a:p>
            <a:pPr algn="just"/>
            <a:r>
              <a:rPr lang="en-US" sz="1400" dirty="0">
                <a:effectLst/>
                <a:latin typeface="Verdana" panose="020B0604030504040204" pitchFamily="34" charset="0"/>
                <a:ea typeface="Verdana" panose="020B0604030504040204" pitchFamily="34" charset="0"/>
              </a:rPr>
              <a:t>Local artisans often struggle to gain visibility beyond their immediate community or traditional markets. Lack of an online presence and limited marketing resources make it challenging for artisans to reach a broader audience. Consumers face difficulties in discovering and purchasing locally made products. Traditional local markets may not be easily accessible, and consumers may be unaware of the diverse range of products available in their local area. There is a lack of connectivity between local businesses, artisans, and potential customers.</a:t>
            </a:r>
            <a:endParaRPr lang="en-IN" sz="1400" dirty="0"/>
          </a:p>
        </p:txBody>
      </p:sp>
      <p:sp>
        <p:nvSpPr>
          <p:cNvPr id="8" name="TextBox 7">
            <a:extLst>
              <a:ext uri="{FF2B5EF4-FFF2-40B4-BE49-F238E27FC236}">
                <a16:creationId xmlns:a16="http://schemas.microsoft.com/office/drawing/2014/main" id="{CC3886F8-8FFD-BDE7-A7D4-D2D50A7F569F}"/>
              </a:ext>
            </a:extLst>
          </p:cNvPr>
          <p:cNvSpPr txBox="1"/>
          <p:nvPr/>
        </p:nvSpPr>
        <p:spPr>
          <a:xfrm>
            <a:off x="800100" y="5471509"/>
            <a:ext cx="5363554" cy="3754874"/>
          </a:xfrm>
          <a:prstGeom prst="rect">
            <a:avLst/>
          </a:prstGeom>
          <a:noFill/>
        </p:spPr>
        <p:txBody>
          <a:bodyPr wrap="square" rtlCol="0">
            <a:spAutoFit/>
          </a:bodyPr>
          <a:lstStyle/>
          <a:p>
            <a:pPr algn="just"/>
            <a:r>
              <a:rPr lang="en-US" sz="1400" b="1" i="0" kern="1200" dirty="0">
                <a:solidFill>
                  <a:schemeClr val="tx1"/>
                </a:solidFill>
                <a:effectLst/>
                <a:latin typeface="Verdana" panose="020B0604030504040204" pitchFamily="34" charset="0"/>
                <a:ea typeface="Verdana" panose="020B0604030504040204" pitchFamily="34" charset="0"/>
              </a:rPr>
              <a:t>Local Artisans and Small Businesses: </a:t>
            </a:r>
            <a:r>
              <a:rPr lang="en-US" sz="1400" i="0" kern="1200" dirty="0">
                <a:solidFill>
                  <a:schemeClr val="tx1"/>
                </a:solidFill>
                <a:effectLst/>
                <a:latin typeface="Verdana" panose="020B0604030504040204" pitchFamily="34" charset="0"/>
                <a:ea typeface="Verdana" panose="020B0604030504040204" pitchFamily="34" charset="0"/>
              </a:rPr>
              <a:t>Limited visibility, especially beyond their immediate communities. Lack of resources and access to online platforms makes it challenging for local artisans and small businesses to showcase and sell their products to a broader audience.</a:t>
            </a:r>
          </a:p>
          <a:p>
            <a:pPr algn="just"/>
            <a:endParaRPr lang="en-US" sz="1400" i="0" kern="1200" dirty="0">
              <a:solidFill>
                <a:schemeClr val="tx1"/>
              </a:solidFill>
              <a:effectLst/>
              <a:latin typeface="Verdana" panose="020B0604030504040204" pitchFamily="34" charset="0"/>
              <a:ea typeface="Verdana" panose="020B0604030504040204" pitchFamily="34" charset="0"/>
            </a:endParaRPr>
          </a:p>
          <a:p>
            <a:pPr algn="just"/>
            <a:r>
              <a:rPr lang="en-US" sz="1400" b="1" i="0" kern="1200" dirty="0">
                <a:solidFill>
                  <a:schemeClr val="tx1"/>
                </a:solidFill>
                <a:effectLst/>
                <a:latin typeface="Verdana" panose="020B0604030504040204" pitchFamily="34" charset="0"/>
                <a:ea typeface="Verdana" panose="020B0604030504040204" pitchFamily="34" charset="0"/>
              </a:rPr>
              <a:t>Consumers Seeking Local Products: </a:t>
            </a:r>
            <a:r>
              <a:rPr lang="en-US" sz="1400" i="0" kern="1200" dirty="0">
                <a:solidFill>
                  <a:schemeClr val="tx1"/>
                </a:solidFill>
                <a:effectLst/>
                <a:latin typeface="Verdana" panose="020B0604030504040204" pitchFamily="34" charset="0"/>
                <a:ea typeface="Verdana" panose="020B0604030504040204" pitchFamily="34" charset="0"/>
              </a:rPr>
              <a:t>Difficulty in discovering and purchasing locally made products. Limited awareness of the diverse range of products available locally, and traditional markets may not be easily accessible or convenient for all consumers.</a:t>
            </a:r>
          </a:p>
          <a:p>
            <a:pPr algn="just"/>
            <a:endParaRPr lang="en-US" sz="1400" i="0" kern="1200" dirty="0">
              <a:solidFill>
                <a:schemeClr val="tx1"/>
              </a:solidFill>
              <a:effectLst/>
              <a:latin typeface="Verdana" panose="020B0604030504040204" pitchFamily="34" charset="0"/>
              <a:ea typeface="Verdana" panose="020B0604030504040204" pitchFamily="34" charset="0"/>
            </a:endParaRPr>
          </a:p>
          <a:p>
            <a:pPr algn="just"/>
            <a:r>
              <a:rPr lang="en-US" sz="1400" b="1" i="0" kern="1200" dirty="0">
                <a:solidFill>
                  <a:schemeClr val="tx1"/>
                </a:solidFill>
                <a:effectLst/>
                <a:latin typeface="Verdana" panose="020B0604030504040204" pitchFamily="34" charset="0"/>
                <a:ea typeface="Verdana" panose="020B0604030504040204" pitchFamily="34" charset="0"/>
              </a:rPr>
              <a:t>Local Markets and Communities: </a:t>
            </a:r>
            <a:r>
              <a:rPr lang="en-US" sz="1400" i="0" kern="1200" dirty="0">
                <a:solidFill>
                  <a:schemeClr val="tx1"/>
                </a:solidFill>
                <a:effectLst/>
                <a:latin typeface="Verdana" panose="020B0604030504040204" pitchFamily="34" charset="0"/>
                <a:ea typeface="Verdana" panose="020B0604030504040204" pitchFamily="34" charset="0"/>
              </a:rPr>
              <a:t>Lack of connectivity and a centralized platform for local businesses. Without a centralized platform, local markets may struggle to effectively connect buyers with sellers, hindering the growth and vibrancy of local economies.</a:t>
            </a:r>
            <a:endParaRPr lang="en-IN" dirty="0"/>
          </a:p>
        </p:txBody>
      </p:sp>
      <p:sp>
        <p:nvSpPr>
          <p:cNvPr id="9" name="TextBox 8">
            <a:extLst>
              <a:ext uri="{FF2B5EF4-FFF2-40B4-BE49-F238E27FC236}">
                <a16:creationId xmlns:a16="http://schemas.microsoft.com/office/drawing/2014/main" id="{1C4C224F-31D8-3380-BAB4-4B813795588F}"/>
              </a:ext>
            </a:extLst>
          </p:cNvPr>
          <p:cNvSpPr txBox="1"/>
          <p:nvPr/>
        </p:nvSpPr>
        <p:spPr>
          <a:xfrm>
            <a:off x="6400801" y="2262751"/>
            <a:ext cx="5303746" cy="2246769"/>
          </a:xfrm>
          <a:prstGeom prst="rect">
            <a:avLst/>
          </a:prstGeom>
          <a:noFill/>
        </p:spPr>
        <p:txBody>
          <a:bodyPr wrap="square" rtlCol="0">
            <a:spAutoFit/>
          </a:bodyPr>
          <a:lstStyle/>
          <a:p>
            <a:pPr algn="just"/>
            <a:r>
              <a:rPr lang="en-US" sz="1400" i="0" kern="1200" dirty="0">
                <a:solidFill>
                  <a:schemeClr val="tx1"/>
                </a:solidFill>
                <a:effectLst/>
                <a:latin typeface="Verdana" panose="020B0604030504040204" pitchFamily="34" charset="0"/>
                <a:ea typeface="Verdana" panose="020B0604030504040204" pitchFamily="34" charset="0"/>
              </a:rPr>
              <a:t>The root cause of the problem is lack of digital literacy and resources among local artisans, preventing them from establishing and maintaining an effective online presence. Lack of a unified platform and communication channels for local businesses, hindering collaboration and making it challenging for buyers to find specific products. Inadequate resources, including marketing budgets and technology infrastructure, that limit the ability of local businesses to compete with larger, multinational corporations on a global scale.</a:t>
            </a:r>
            <a:endParaRPr lang="en-IN" dirty="0"/>
          </a:p>
        </p:txBody>
      </p:sp>
      <p:sp>
        <p:nvSpPr>
          <p:cNvPr id="10" name="TextBox 9">
            <a:extLst>
              <a:ext uri="{FF2B5EF4-FFF2-40B4-BE49-F238E27FC236}">
                <a16:creationId xmlns:a16="http://schemas.microsoft.com/office/drawing/2014/main" id="{6F7F79C4-31FE-668B-22C1-6A67DFD4A584}"/>
              </a:ext>
            </a:extLst>
          </p:cNvPr>
          <p:cNvSpPr txBox="1"/>
          <p:nvPr/>
        </p:nvSpPr>
        <p:spPr>
          <a:xfrm>
            <a:off x="6539091" y="5361152"/>
            <a:ext cx="5165456" cy="1815882"/>
          </a:xfrm>
          <a:prstGeom prst="rect">
            <a:avLst/>
          </a:prstGeom>
          <a:noFill/>
        </p:spPr>
        <p:txBody>
          <a:bodyPr wrap="square" rtlCol="0">
            <a:spAutoFit/>
          </a:bodyPr>
          <a:lstStyle/>
          <a:p>
            <a:pPr algn="just"/>
            <a:r>
              <a:rPr lang="en-US" sz="1400" b="0" i="0" kern="1200" dirty="0">
                <a:solidFill>
                  <a:schemeClr val="tx1"/>
                </a:solidFill>
                <a:effectLst/>
                <a:latin typeface="Verdana" panose="020B0604030504040204" pitchFamily="34" charset="0"/>
                <a:ea typeface="Verdana" panose="020B0604030504040204" pitchFamily="34" charset="0"/>
              </a:rPr>
              <a:t>Customers may feel a sense of excitement as they explore a diverse and curated selection of locally made products. A strong emotional connection may arise as customers learn about the stories, traditions, and craftsmanship behind each product. Customers may feel empowered to make a positive impact on their local community by supporting local businesses and artisans.</a:t>
            </a:r>
            <a:endParaRPr lang="en-IN" sz="1400" dirty="0">
              <a:latin typeface="Verdana" panose="020B0604030504040204" pitchFamily="34" charset="0"/>
              <a:ea typeface="Verdana" panose="020B0604030504040204" pitchFamily="34" charset="0"/>
            </a:endParaRPr>
          </a:p>
        </p:txBody>
      </p:sp>
      <p:sp>
        <p:nvSpPr>
          <p:cNvPr id="12" name="TextBox 11">
            <a:extLst>
              <a:ext uri="{FF2B5EF4-FFF2-40B4-BE49-F238E27FC236}">
                <a16:creationId xmlns:a16="http://schemas.microsoft.com/office/drawing/2014/main" id="{645B3E82-C2AB-C055-CEAF-0D22A6DAC282}"/>
              </a:ext>
            </a:extLst>
          </p:cNvPr>
          <p:cNvSpPr txBox="1"/>
          <p:nvPr/>
        </p:nvSpPr>
        <p:spPr>
          <a:xfrm>
            <a:off x="12058770" y="2325079"/>
            <a:ext cx="5429130" cy="2462213"/>
          </a:xfrm>
          <a:prstGeom prst="rect">
            <a:avLst/>
          </a:prstGeom>
          <a:noFill/>
        </p:spPr>
        <p:txBody>
          <a:bodyPr wrap="square" rtlCol="0">
            <a:spAutoFit/>
          </a:bodyPr>
          <a:lstStyle/>
          <a:p>
            <a:pPr algn="just"/>
            <a:r>
              <a:rPr lang="en-US" sz="1400" i="0" kern="1200" dirty="0">
                <a:solidFill>
                  <a:schemeClr val="tx1"/>
                </a:solidFill>
                <a:effectLst/>
                <a:latin typeface="Verdana" panose="020B0604030504040204" pitchFamily="34" charset="0"/>
                <a:ea typeface="Verdana" panose="020B0604030504040204" pitchFamily="34" charset="0"/>
              </a:rPr>
              <a:t>Customer can visit the NearbyNectar platform to explore a curated selection of locally made products. By actively engaging with the platform, customers can discover unique items and support local artisans and businesses. They can choose to make purchases through NearbyNectar for locally made products. Opting for local purchases contributes to the growth of local economies and helps address the challenges faced by local artisans and businesses. They can share feedback on the platform, including product reviews, suggestions, and any issues encountered.</a:t>
            </a:r>
            <a:endParaRPr lang="en-IN" sz="1400" dirty="0">
              <a:latin typeface="Verdana" panose="020B0604030504040204" pitchFamily="34" charset="0"/>
              <a:ea typeface="Verdana" panose="020B0604030504040204" pitchFamily="34" charset="0"/>
            </a:endParaRPr>
          </a:p>
        </p:txBody>
      </p:sp>
      <p:sp>
        <p:nvSpPr>
          <p:cNvPr id="13" name="TextBox 12">
            <a:extLst>
              <a:ext uri="{FF2B5EF4-FFF2-40B4-BE49-F238E27FC236}">
                <a16:creationId xmlns:a16="http://schemas.microsoft.com/office/drawing/2014/main" id="{0EBBBF46-D6DB-F084-3129-06AA8A9F0B24}"/>
              </a:ext>
            </a:extLst>
          </p:cNvPr>
          <p:cNvSpPr txBox="1"/>
          <p:nvPr/>
        </p:nvSpPr>
        <p:spPr>
          <a:xfrm>
            <a:off x="6455294" y="7828234"/>
            <a:ext cx="5249253" cy="1384995"/>
          </a:xfrm>
          <a:prstGeom prst="rect">
            <a:avLst/>
          </a:prstGeom>
          <a:noFill/>
        </p:spPr>
        <p:txBody>
          <a:bodyPr wrap="square" rtlCol="0">
            <a:spAutoFit/>
          </a:bodyPr>
          <a:lstStyle/>
          <a:p>
            <a:pPr algn="just"/>
            <a:r>
              <a:rPr lang="en-US" sz="1400" i="0" dirty="0">
                <a:effectLst/>
                <a:latin typeface="Verdana" panose="020B0604030504040204" pitchFamily="34" charset="0"/>
                <a:ea typeface="Verdana" panose="020B0604030504040204" pitchFamily="34" charset="0"/>
              </a:rPr>
              <a:t>Sales Revenue: the measurement would be the total revenue generated through transactions on the platform and the units could in 10 Lakhs as a starting.</a:t>
            </a:r>
          </a:p>
          <a:p>
            <a:pPr algn="just"/>
            <a:r>
              <a:rPr lang="en-US" sz="1400" i="0" dirty="0">
                <a:effectLst/>
                <a:latin typeface="Verdana" panose="020B0604030504040204" pitchFamily="34" charset="0"/>
                <a:ea typeface="Verdana" panose="020B0604030504040204" pitchFamily="34" charset="0"/>
              </a:rPr>
              <a:t>Number of Transactions: the measurement would be the total number of purchases made on NearbyNectar. The units of transaction could </a:t>
            </a:r>
            <a:r>
              <a:rPr lang="en-US" sz="1400" i="0">
                <a:effectLst/>
                <a:latin typeface="Verdana" panose="020B0604030504040204" pitchFamily="34" charset="0"/>
                <a:ea typeface="Verdana" panose="020B0604030504040204" pitchFamily="34" charset="0"/>
              </a:rPr>
              <a:t>be 10000</a:t>
            </a:r>
            <a:r>
              <a:rPr lang="en-US" sz="1400" i="0" dirty="0">
                <a:effectLst/>
                <a:latin typeface="Verdana" panose="020B0604030504040204" pitchFamily="34" charset="0"/>
                <a:ea typeface="Verdana" panose="020B0604030504040204" pitchFamily="34" charset="0"/>
              </a:rPr>
              <a:t>.</a:t>
            </a:r>
          </a:p>
        </p:txBody>
      </p:sp>
      <p:pic>
        <p:nvPicPr>
          <p:cNvPr id="17" name="Picture 16">
            <a:extLst>
              <a:ext uri="{FF2B5EF4-FFF2-40B4-BE49-F238E27FC236}">
                <a16:creationId xmlns:a16="http://schemas.microsoft.com/office/drawing/2014/main" id="{E63DA2E4-1551-22C7-A664-494156CB2BCA}"/>
              </a:ext>
            </a:extLst>
          </p:cNvPr>
          <p:cNvPicPr>
            <a:picLocks noChangeAspect="1"/>
          </p:cNvPicPr>
          <p:nvPr/>
        </p:nvPicPr>
        <p:blipFill rotWithShape="1">
          <a:blip r:embed="rId2"/>
          <a:srcRect l="5750" t="23032" r="7871" b="25685"/>
          <a:stretch/>
        </p:blipFill>
        <p:spPr>
          <a:xfrm>
            <a:off x="15739086" y="175710"/>
            <a:ext cx="2227554" cy="1322515"/>
          </a:xfrm>
          <a:prstGeom prst="rect">
            <a:avLst/>
          </a:prstGeom>
        </p:spPr>
      </p:pic>
      <p:sp>
        <p:nvSpPr>
          <p:cNvPr id="19" name="TextBox 18">
            <a:extLst>
              <a:ext uri="{FF2B5EF4-FFF2-40B4-BE49-F238E27FC236}">
                <a16:creationId xmlns:a16="http://schemas.microsoft.com/office/drawing/2014/main" id="{E60C8362-0FCC-B507-6C1F-79700B2A29FB}"/>
              </a:ext>
            </a:extLst>
          </p:cNvPr>
          <p:cNvSpPr txBox="1"/>
          <p:nvPr/>
        </p:nvSpPr>
        <p:spPr>
          <a:xfrm>
            <a:off x="12148708" y="5471509"/>
            <a:ext cx="5249253" cy="3970318"/>
          </a:xfrm>
          <a:prstGeom prst="rect">
            <a:avLst/>
          </a:prstGeom>
          <a:noFill/>
        </p:spPr>
        <p:txBody>
          <a:bodyPr wrap="square" rtlCol="0">
            <a:spAutoFit/>
          </a:bodyPr>
          <a:lstStyle/>
          <a:p>
            <a:pPr algn="just"/>
            <a:r>
              <a:rPr lang="en-US" sz="1400" i="0" dirty="0">
                <a:effectLst/>
                <a:latin typeface="Verdana" panose="020B0604030504040204" pitchFamily="34" charset="0"/>
                <a:ea typeface="Verdana" panose="020B0604030504040204" pitchFamily="34" charset="0"/>
              </a:rPr>
              <a:t>Local artisans and businesses may struggle to gain visibility beyond their immediate community or physical market. Customers may find it inconvenient to physically visit different local markets to discover and purchase products. Large-scale global platforms often prioritize mass-produced goods over locally crafted items, making it challenging for local businesses to stand out. Global platforms may lack the community-focused features and connections that a local-centric platform like NearbyNectar provides. While social media and general online marketplaces exist, they may lack curation, making it difficult for users to discover a curated selection of locally made products. Trust and security concerns may arise when making transactions through various social media platforms. Direct selling may limit the reach of local businesses to a specific geographic area, missing out on potential customers from other regions.</a:t>
            </a:r>
          </a:p>
        </p:txBody>
      </p:sp>
    </p:spTree>
    <p:extLst>
      <p:ext uri="{BB962C8B-B14F-4D97-AF65-F5344CB8AC3E}">
        <p14:creationId xmlns:p14="http://schemas.microsoft.com/office/powerpoint/2010/main" val="2803195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5"/>
          <p:cNvSpPr txBox="1"/>
          <p:nvPr/>
        </p:nvSpPr>
        <p:spPr>
          <a:xfrm>
            <a:off x="457200" y="217695"/>
            <a:ext cx="12338484" cy="1039900"/>
          </a:xfrm>
          <a:prstGeom prst="rect">
            <a:avLst/>
          </a:prstGeom>
        </p:spPr>
        <p:txBody>
          <a:bodyPr wrap="square" lIns="0" tIns="0" rIns="0" bIns="0" rtlCol="0" anchor="t">
            <a:spAutoFit/>
          </a:bodyPr>
          <a:lstStyle/>
          <a:p>
            <a:pPr>
              <a:lnSpc>
                <a:spcPts val="8747"/>
              </a:lnSpc>
              <a:spcBef>
                <a:spcPts val="97"/>
              </a:spcBef>
            </a:pPr>
            <a:r>
              <a:rPr lang="en-US" sz="5400" b="1" dirty="0"/>
              <a:t>Problem Interviews And Surveys Results  </a:t>
            </a:r>
          </a:p>
        </p:txBody>
      </p:sp>
      <p:sp>
        <p:nvSpPr>
          <p:cNvPr id="36" name="TextBox 35">
            <a:extLst>
              <a:ext uri="{FF2B5EF4-FFF2-40B4-BE49-F238E27FC236}">
                <a16:creationId xmlns:a16="http://schemas.microsoft.com/office/drawing/2014/main" id="{437D10F2-D825-4F14-8721-CF5105D60893}"/>
              </a:ext>
            </a:extLst>
          </p:cNvPr>
          <p:cNvSpPr txBox="1"/>
          <p:nvPr/>
        </p:nvSpPr>
        <p:spPr>
          <a:xfrm>
            <a:off x="16070778" y="1079316"/>
            <a:ext cx="1422954" cy="623248"/>
          </a:xfrm>
          <a:prstGeom prst="rect">
            <a:avLst/>
          </a:prstGeom>
          <a:noFill/>
        </p:spPr>
        <p:txBody>
          <a:bodyPr wrap="square" lIns="68580" tIns="34290" rIns="68580" bIns="34290" rtlCol="0" anchor="t">
            <a:spAutoFit/>
          </a:bodyPr>
          <a:lstStyle/>
          <a:p>
            <a:pPr algn="ctr"/>
            <a:r>
              <a:rPr lang="en-US" b="1" dirty="0"/>
              <a:t>Place your logo here</a:t>
            </a:r>
            <a:endParaRPr lang="en-ZA" b="1" dirty="0"/>
          </a:p>
        </p:txBody>
      </p:sp>
      <p:sp>
        <p:nvSpPr>
          <p:cNvPr id="37" name="Rectangle 36">
            <a:extLst>
              <a:ext uri="{FF2B5EF4-FFF2-40B4-BE49-F238E27FC236}">
                <a16:creationId xmlns:a16="http://schemas.microsoft.com/office/drawing/2014/main" id="{5DE34494-019C-4AF1-907B-33245967C575}"/>
              </a:ext>
            </a:extLst>
          </p:cNvPr>
          <p:cNvSpPr/>
          <p:nvPr/>
        </p:nvSpPr>
        <p:spPr>
          <a:xfrm>
            <a:off x="15875012" y="678496"/>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sp>
        <p:nvSpPr>
          <p:cNvPr id="14" name="Rectangle 13"/>
          <p:cNvSpPr/>
          <p:nvPr/>
        </p:nvSpPr>
        <p:spPr>
          <a:xfrm>
            <a:off x="12167455" y="6651760"/>
            <a:ext cx="5402778" cy="3046988"/>
          </a:xfrm>
          <a:prstGeom prst="rect">
            <a:avLst/>
          </a:prstGeom>
          <a:solidFill>
            <a:srgbClr val="FFC000"/>
          </a:solidFill>
        </p:spPr>
        <p:txBody>
          <a:bodyPr wrap="square">
            <a:spAutoFit/>
          </a:bodyPr>
          <a:lstStyle/>
          <a:p>
            <a:r>
              <a:rPr lang="en-US" sz="2400" dirty="0">
                <a:solidFill>
                  <a:srgbClr val="000000"/>
                </a:solidFill>
                <a:latin typeface="Avenir"/>
              </a:rPr>
              <a:t>	</a:t>
            </a:r>
          </a:p>
          <a:p>
            <a:pPr algn="just"/>
            <a:r>
              <a:rPr lang="en-US" sz="2400" dirty="0">
                <a:solidFill>
                  <a:srgbClr val="000000"/>
                </a:solidFill>
                <a:latin typeface="Avenir"/>
              </a:rPr>
              <a:t>The aim of this slide is to capture the customer responses to substantiate and  validate the problem your venture is solving. Present result analysis of the problem interviews conducted with your potential customers in graphical representation.</a:t>
            </a:r>
            <a:endParaRPr lang="en-US" sz="2400" dirty="0"/>
          </a:p>
        </p:txBody>
      </p:sp>
      <p:sp>
        <p:nvSpPr>
          <p:cNvPr id="17" name="Rectangle 16"/>
          <p:cNvSpPr/>
          <p:nvPr/>
        </p:nvSpPr>
        <p:spPr>
          <a:xfrm>
            <a:off x="838200" y="1967181"/>
            <a:ext cx="11201400" cy="8463855"/>
          </a:xfrm>
          <a:prstGeom prst="rect">
            <a:avLst/>
          </a:prstGeom>
          <a:noFill/>
        </p:spPr>
        <p:txBody>
          <a:bodyPr wrap="square">
            <a:spAutoFit/>
          </a:bodyPr>
          <a:lstStyle/>
          <a:p>
            <a:pPr marL="457200" indent="-457200">
              <a:buFont typeface="Arial" panose="020B0604020202020204" pitchFamily="34" charset="0"/>
              <a:buChar char="•"/>
            </a:pPr>
            <a:r>
              <a:rPr lang="pt-BR" sz="3200" dirty="0"/>
              <a:t>How many customers did you interview? </a:t>
            </a:r>
          </a:p>
          <a:p>
            <a:pPr marL="457200" indent="-457200">
              <a:buFont typeface="Arial" panose="020B0604020202020204" pitchFamily="34" charset="0"/>
              <a:buChar char="•"/>
            </a:pPr>
            <a:endParaRPr lang="pt-BR" sz="3200" dirty="0"/>
          </a:p>
          <a:p>
            <a:pPr marL="457200" indent="-457200">
              <a:buFont typeface="Arial" panose="020B0604020202020204" pitchFamily="34" charset="0"/>
              <a:buChar char="•"/>
            </a:pPr>
            <a:endParaRPr lang="pt-BR" sz="3200" dirty="0"/>
          </a:p>
          <a:p>
            <a:pPr marL="457200" indent="-457200">
              <a:buFont typeface="Arial" panose="020B0604020202020204" pitchFamily="34" charset="0"/>
              <a:buChar char="•"/>
            </a:pPr>
            <a:r>
              <a:rPr lang="pt-BR" sz="3200" dirty="0"/>
              <a:t>What was the interview mode?</a:t>
            </a:r>
          </a:p>
          <a:p>
            <a:endParaRPr lang="pt-BR" sz="3200" i="1" dirty="0"/>
          </a:p>
          <a:p>
            <a:endParaRPr lang="pt-BR" sz="3200" i="1" dirty="0"/>
          </a:p>
          <a:p>
            <a:endParaRPr lang="pt-BR" sz="3200" i="1" dirty="0"/>
          </a:p>
          <a:p>
            <a:pPr marL="457200" indent="-457200">
              <a:buFont typeface="Arial" panose="020B0604020202020204" pitchFamily="34" charset="0"/>
              <a:buChar char="•"/>
            </a:pPr>
            <a:r>
              <a:rPr lang="pt-BR" sz="3200" dirty="0"/>
              <a:t>How many of them agree this is a problem and wants a solution?</a:t>
            </a:r>
          </a:p>
          <a:p>
            <a:endParaRPr lang="pt-BR" sz="3200" dirty="0"/>
          </a:p>
          <a:p>
            <a:endParaRPr lang="pt-BR" sz="3200" dirty="0"/>
          </a:p>
          <a:p>
            <a:endParaRPr lang="pt-BR" sz="3200" dirty="0"/>
          </a:p>
          <a:p>
            <a:pPr marL="457200" indent="-457200">
              <a:buFont typeface="Arial" panose="020B0604020202020204" pitchFamily="34" charset="0"/>
              <a:buChar char="•"/>
            </a:pPr>
            <a:r>
              <a:rPr lang="pt-BR" sz="3200" dirty="0"/>
              <a:t>How many of them said they don't need a new solution?</a:t>
            </a:r>
          </a:p>
          <a:p>
            <a:pPr marL="457200" indent="-457200">
              <a:buFont typeface="Arial" panose="020B0604020202020204" pitchFamily="34" charset="0"/>
              <a:buChar char="•"/>
            </a:pPr>
            <a:endParaRPr lang="pt-BR" sz="3200" i="1" dirty="0"/>
          </a:p>
          <a:p>
            <a:pPr marL="457200" indent="-457200">
              <a:buFont typeface="Arial" panose="020B0604020202020204" pitchFamily="34" charset="0"/>
              <a:buChar char="•"/>
            </a:pPr>
            <a:endParaRPr lang="pt-BR" sz="3200" i="1" dirty="0"/>
          </a:p>
          <a:p>
            <a:pPr marL="457200" indent="-457200">
              <a:buFont typeface="Arial" panose="020B0604020202020204" pitchFamily="34" charset="0"/>
              <a:buChar char="•"/>
            </a:pPr>
            <a:endParaRPr lang="pt-BR" sz="3200" dirty="0"/>
          </a:p>
          <a:p>
            <a:pPr marL="457200" indent="-457200">
              <a:buFont typeface="Arial" panose="020B0604020202020204" pitchFamily="34" charset="0"/>
              <a:buChar char="•"/>
            </a:pPr>
            <a:endParaRPr lang="pt-BR" sz="3200" i="1" dirty="0"/>
          </a:p>
        </p:txBody>
      </p:sp>
      <p:sp>
        <p:nvSpPr>
          <p:cNvPr id="11" name="Rectangle 10"/>
          <p:cNvSpPr/>
          <p:nvPr/>
        </p:nvSpPr>
        <p:spPr>
          <a:xfrm>
            <a:off x="838200" y="3536969"/>
            <a:ext cx="473206" cy="369332"/>
          </a:xfrm>
          <a:prstGeom prst="rect">
            <a:avLst/>
          </a:prstGeom>
        </p:spPr>
        <p:txBody>
          <a:bodyPr wrap="none">
            <a:spAutoFit/>
          </a:bodyPr>
          <a:lstStyle/>
          <a:p>
            <a:pPr marL="285750" indent="-285750">
              <a:buFont typeface="Arial" panose="020B0604020202020204" pitchFamily="34" charset="0"/>
              <a:buChar char="•"/>
            </a:pPr>
            <a:endParaRPr lang="pt-BR" dirty="0"/>
          </a:p>
        </p:txBody>
      </p:sp>
      <p:pic>
        <p:nvPicPr>
          <p:cNvPr id="21" name="Graphic 27" descr="Target with solid fill">
            <a:extLst>
              <a:ext uri="{FF2B5EF4-FFF2-40B4-BE49-F238E27FC236}">
                <a16:creationId xmlns:a16="http://schemas.microsoft.com/office/drawing/2014/main" id="{0A6ECB55-4CA0-4244-AFAF-47071920EBD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30617" y="6532347"/>
            <a:ext cx="655576" cy="637001"/>
          </a:xfrm>
          <a:prstGeom prst="rect">
            <a:avLst/>
          </a:prstGeom>
        </p:spPr>
      </p:pic>
      <p:sp>
        <p:nvSpPr>
          <p:cNvPr id="3" name="TextBox 2">
            <a:extLst>
              <a:ext uri="{FF2B5EF4-FFF2-40B4-BE49-F238E27FC236}">
                <a16:creationId xmlns:a16="http://schemas.microsoft.com/office/drawing/2014/main" id="{9429B440-9E4A-9514-811F-2F1CDB04ECCA}"/>
              </a:ext>
            </a:extLst>
          </p:cNvPr>
          <p:cNvSpPr txBox="1"/>
          <p:nvPr/>
        </p:nvSpPr>
        <p:spPr>
          <a:xfrm>
            <a:off x="1617918" y="2638627"/>
            <a:ext cx="2743200" cy="646331"/>
          </a:xfrm>
          <a:prstGeom prst="rect">
            <a:avLst/>
          </a:prstGeom>
          <a:noFill/>
        </p:spPr>
        <p:txBody>
          <a:bodyPr wrap="square" rtlCol="0">
            <a:spAutoFit/>
          </a:bodyPr>
          <a:lstStyle/>
          <a:p>
            <a:r>
              <a:rPr lang="pt-BR" sz="1800" dirty="0">
                <a:latin typeface="Verdana" panose="020B0604030504040204" pitchFamily="34" charset="0"/>
                <a:ea typeface="Verdana" panose="020B0604030504040204" pitchFamily="34" charset="0"/>
              </a:rPr>
              <a:t>-</a:t>
            </a:r>
            <a:r>
              <a:rPr lang="pt-BR" sz="1800" i="1" dirty="0">
                <a:latin typeface="Verdana" panose="020B0604030504040204" pitchFamily="34" charset="0"/>
                <a:ea typeface="Verdana" panose="020B0604030504040204" pitchFamily="34" charset="0"/>
              </a:rPr>
              <a:t>100</a:t>
            </a:r>
          </a:p>
          <a:p>
            <a:endParaRPr lang="en-IN" dirty="0"/>
          </a:p>
        </p:txBody>
      </p:sp>
      <p:sp>
        <p:nvSpPr>
          <p:cNvPr id="4" name="TextBox 3">
            <a:extLst>
              <a:ext uri="{FF2B5EF4-FFF2-40B4-BE49-F238E27FC236}">
                <a16:creationId xmlns:a16="http://schemas.microsoft.com/office/drawing/2014/main" id="{D32B75FE-37F9-F4D6-AE65-D8821A979D2A}"/>
              </a:ext>
            </a:extLst>
          </p:cNvPr>
          <p:cNvSpPr txBox="1"/>
          <p:nvPr/>
        </p:nvSpPr>
        <p:spPr>
          <a:xfrm>
            <a:off x="1617918" y="4152900"/>
            <a:ext cx="1884618" cy="369332"/>
          </a:xfrm>
          <a:prstGeom prst="rect">
            <a:avLst/>
          </a:prstGeom>
          <a:noFill/>
        </p:spPr>
        <p:txBody>
          <a:bodyPr wrap="none" rtlCol="0">
            <a:spAutoFit/>
          </a:bodyPr>
          <a:lstStyle/>
          <a:p>
            <a:r>
              <a:rPr lang="en-IN" dirty="0">
                <a:latin typeface="Verdana" panose="020B0604030504040204" pitchFamily="34" charset="0"/>
                <a:ea typeface="Verdana" panose="020B0604030504040204" pitchFamily="34" charset="0"/>
              </a:rPr>
              <a:t>-Google Forms</a:t>
            </a:r>
          </a:p>
        </p:txBody>
      </p:sp>
      <p:sp>
        <p:nvSpPr>
          <p:cNvPr id="6" name="TextBox 5">
            <a:extLst>
              <a:ext uri="{FF2B5EF4-FFF2-40B4-BE49-F238E27FC236}">
                <a16:creationId xmlns:a16="http://schemas.microsoft.com/office/drawing/2014/main" id="{7A0AFFB3-0F65-2CF9-5776-8211231CB19F}"/>
              </a:ext>
            </a:extLst>
          </p:cNvPr>
          <p:cNvSpPr txBox="1"/>
          <p:nvPr/>
        </p:nvSpPr>
        <p:spPr>
          <a:xfrm>
            <a:off x="1676400" y="6666182"/>
            <a:ext cx="2743200" cy="369332"/>
          </a:xfrm>
          <a:prstGeom prst="rect">
            <a:avLst/>
          </a:prstGeom>
          <a:noFill/>
        </p:spPr>
        <p:txBody>
          <a:bodyPr wrap="square" rtlCol="0">
            <a:spAutoFit/>
          </a:bodyPr>
          <a:lstStyle/>
          <a:p>
            <a:r>
              <a:rPr lang="en-IN" dirty="0">
                <a:latin typeface="Verdana" panose="020B0604030504040204" pitchFamily="34" charset="0"/>
                <a:ea typeface="Verdana" panose="020B0604030504040204" pitchFamily="34" charset="0"/>
              </a:rPr>
              <a:t>-75% people agree</a:t>
            </a:r>
          </a:p>
        </p:txBody>
      </p:sp>
      <p:sp>
        <p:nvSpPr>
          <p:cNvPr id="7" name="TextBox 6">
            <a:extLst>
              <a:ext uri="{FF2B5EF4-FFF2-40B4-BE49-F238E27FC236}">
                <a16:creationId xmlns:a16="http://schemas.microsoft.com/office/drawing/2014/main" id="{C1763D79-D1E3-889A-2ED2-DF88CF3749E5}"/>
              </a:ext>
            </a:extLst>
          </p:cNvPr>
          <p:cNvSpPr txBox="1"/>
          <p:nvPr/>
        </p:nvSpPr>
        <p:spPr>
          <a:xfrm>
            <a:off x="1447800" y="8533133"/>
            <a:ext cx="12192000" cy="646331"/>
          </a:xfrm>
          <a:prstGeom prst="rect">
            <a:avLst/>
          </a:prstGeom>
          <a:noFill/>
        </p:spPr>
        <p:txBody>
          <a:bodyPr wrap="square" rtlCol="0">
            <a:spAutoFit/>
          </a:bodyPr>
          <a:lstStyle/>
          <a:p>
            <a:r>
              <a:rPr lang="pt-BR" sz="1800" i="1" dirty="0">
                <a:latin typeface="Verdana" panose="020B0604030504040204" pitchFamily="34" charset="0"/>
                <a:ea typeface="Verdana" panose="020B0604030504040204" pitchFamily="34" charset="0"/>
              </a:rPr>
              <a:t> -No one disagreed but 25% think maybe it requires a solution</a:t>
            </a:r>
          </a:p>
          <a:p>
            <a:r>
              <a:rPr lang="pt-BR" sz="1800" i="1" dirty="0">
                <a:latin typeface="Verdana" panose="020B0604030504040204" pitchFamily="34" charset="0"/>
                <a:ea typeface="Verdana" panose="020B0604030504040204" pitchFamily="34" charset="0"/>
              </a:rPr>
              <a:t>      and vice-versa</a:t>
            </a:r>
            <a:endParaRPr lang="en-IN" dirty="0">
              <a:latin typeface="Verdana" panose="020B0604030504040204" pitchFamily="34" charset="0"/>
              <a:ea typeface="Verdana" panose="020B0604030504040204" pitchFamily="34" charset="0"/>
            </a:endParaRPr>
          </a:p>
        </p:txBody>
      </p:sp>
      <p:pic>
        <p:nvPicPr>
          <p:cNvPr id="8" name="Picture 2" descr="Forms response chart. Question title: 5. Would you use an app that helps you find people to share rides with on campus?&#10;. Number of responses: 24 responses.">
            <a:extLst>
              <a:ext uri="{FF2B5EF4-FFF2-40B4-BE49-F238E27FC236}">
                <a16:creationId xmlns:a16="http://schemas.microsoft.com/office/drawing/2014/main" id="{8469AB0D-2388-CB4C-274D-76B293C897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29" t="23262" r="25238" b="5045"/>
          <a:stretch/>
        </p:blipFill>
        <p:spPr bwMode="auto">
          <a:xfrm>
            <a:off x="11125200" y="3022065"/>
            <a:ext cx="6553200" cy="33887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8465474-2C00-619A-7143-5E36B02B24F4}"/>
              </a:ext>
            </a:extLst>
          </p:cNvPr>
          <p:cNvPicPr>
            <a:picLocks noChangeAspect="1"/>
          </p:cNvPicPr>
          <p:nvPr/>
        </p:nvPicPr>
        <p:blipFill rotWithShape="1">
          <a:blip r:embed="rId5"/>
          <a:srcRect l="5750" t="23032" r="7871" b="25685"/>
          <a:stretch/>
        </p:blipFill>
        <p:spPr>
          <a:xfrm>
            <a:off x="15409587" y="589298"/>
            <a:ext cx="2421213" cy="1437492"/>
          </a:xfrm>
          <a:prstGeom prst="rect">
            <a:avLst/>
          </a:prstGeom>
        </p:spPr>
      </p:pic>
    </p:spTree>
    <p:extLst>
      <p:ext uri="{BB962C8B-B14F-4D97-AF65-F5344CB8AC3E}">
        <p14:creationId xmlns:p14="http://schemas.microsoft.com/office/powerpoint/2010/main" val="3992274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DE34494-019C-4AF1-907B-33245967C575}"/>
              </a:ext>
            </a:extLst>
          </p:cNvPr>
          <p:cNvSpPr/>
          <p:nvPr/>
        </p:nvSpPr>
        <p:spPr>
          <a:xfrm>
            <a:off x="15922731" y="328065"/>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graphicFrame>
        <p:nvGraphicFramePr>
          <p:cNvPr id="18" name="Diagram 17"/>
          <p:cNvGraphicFramePr/>
          <p:nvPr/>
        </p:nvGraphicFramePr>
        <p:xfrm>
          <a:off x="-732132" y="1893546"/>
          <a:ext cx="7620000" cy="5481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Rounded Rectangle 18"/>
          <p:cNvSpPr/>
          <p:nvPr/>
        </p:nvSpPr>
        <p:spPr>
          <a:xfrm>
            <a:off x="6389399" y="2324100"/>
            <a:ext cx="10456931" cy="6856984"/>
          </a:xfrm>
          <a:prstGeom prst="roundRect">
            <a:avLst/>
          </a:prstGeom>
          <a:noFill/>
          <a:ln w="12700" cap="flat" cmpd="sng" algn="ctr">
            <a:solidFill>
              <a:srgbClr val="E7E6E6">
                <a:lumMod val="50000"/>
              </a:srgbClr>
            </a:solidFill>
            <a:prstDash val="solid"/>
            <a:miter lim="800000"/>
          </a:ln>
          <a:effectLst/>
        </p:spPr>
        <p:txBody>
          <a:bodyPr rtlCol="0" anchor="ctr"/>
          <a:lstStyle/>
          <a:p>
            <a:pPr algn="just">
              <a:defRPr/>
            </a:pPr>
            <a:r>
              <a:rPr kumimoji="0" lang="en-IN" sz="1700" b="1" i="0" u="none" strike="noStrike" kern="0" cap="none" spc="0" normalizeH="0" baseline="0" noProof="0" dirty="0">
                <a:ln>
                  <a:noFill/>
                </a:ln>
                <a:effectLst/>
                <a:uLnTx/>
                <a:uFillTx/>
                <a:latin typeface="Verdana" panose="020B0604030504040204" pitchFamily="34" charset="0"/>
                <a:ea typeface="Verdana" panose="020B0604030504040204" pitchFamily="34" charset="0"/>
              </a:rPr>
              <a:t>How to calculate market size?</a:t>
            </a:r>
          </a:p>
          <a:p>
            <a:pPr algn="just">
              <a:defRPr/>
            </a:pPr>
            <a:endParaRPr kumimoji="0" lang="en-IN" sz="1700" b="0" i="0" u="none" strike="noStrike" kern="0" cap="none" spc="0" normalizeH="0" baseline="0" noProof="0" dirty="0">
              <a:ln>
                <a:noFill/>
              </a:ln>
              <a:effectLst/>
              <a:uLnTx/>
              <a:uFillTx/>
              <a:latin typeface="Verdana" panose="020B0604030504040204" pitchFamily="34" charset="0"/>
              <a:ea typeface="Verdana" panose="020B0604030504040204" pitchFamily="34" charset="0"/>
            </a:endParaRPr>
          </a:p>
          <a:p>
            <a:pPr marL="342900" indent="-342900" algn="just">
              <a:buAutoNum type="arabicPeriod"/>
              <a:defRPr/>
            </a:pPr>
            <a:r>
              <a:rPr kumimoji="0" lang="en-US" sz="1600" b="0" i="0" u="none" strike="noStrike" kern="0" cap="none" spc="0" normalizeH="0" baseline="0" noProof="0" dirty="0">
                <a:ln>
                  <a:noFill/>
                </a:ln>
                <a:effectLst/>
                <a:uLnTx/>
                <a:uFillTx/>
                <a:latin typeface="Verdana" panose="020B0604030504040204" pitchFamily="34" charset="0"/>
                <a:ea typeface="Verdana" panose="020B0604030504040204" pitchFamily="34" charset="0"/>
              </a:rPr>
              <a:t>Total Addressable Market (TAM): 10 Lakhs (Estimated total market size for locally made products in [Dehradun]).</a:t>
            </a:r>
          </a:p>
          <a:p>
            <a:pPr marL="342900" indent="-342900" algn="just">
              <a:buAutoNum type="arabicPeriod"/>
              <a:defRPr/>
            </a:pPr>
            <a:endParaRPr kumimoji="0" lang="en-US" sz="1600" b="0" i="0" u="none" strike="noStrike" kern="0" cap="none" spc="0" normalizeH="0" baseline="0" noProof="0" dirty="0">
              <a:ln>
                <a:noFill/>
              </a:ln>
              <a:effectLst/>
              <a:uLnTx/>
              <a:uFillTx/>
              <a:latin typeface="Verdana" panose="020B0604030504040204" pitchFamily="34" charset="0"/>
              <a:ea typeface="Verdana" panose="020B0604030504040204" pitchFamily="34" charset="0"/>
            </a:endParaRPr>
          </a:p>
          <a:p>
            <a:pPr marL="342900" indent="-342900" algn="just">
              <a:buAutoNum type="arabicPeriod"/>
              <a:defRPr/>
            </a:pPr>
            <a:r>
              <a:rPr kumimoji="0" lang="en-US" sz="1600" b="0" i="0" u="none" strike="noStrike" kern="0" cap="none" spc="0" normalizeH="0" baseline="0" noProof="0" dirty="0">
                <a:ln>
                  <a:noFill/>
                </a:ln>
                <a:effectLst/>
                <a:uLnTx/>
                <a:uFillTx/>
                <a:latin typeface="Verdana" panose="020B0604030504040204" pitchFamily="34" charset="0"/>
                <a:ea typeface="Verdana" panose="020B0604030504040204" pitchFamily="34" charset="0"/>
              </a:rPr>
              <a:t>Serviceable Addressable Market (SAM): 5 Lakhs </a:t>
            </a:r>
          </a:p>
          <a:p>
            <a:pPr marL="342900" indent="-342900" algn="just">
              <a:buAutoNum type="arabicPeriod"/>
              <a:defRPr/>
            </a:pPr>
            <a:endParaRPr kumimoji="0" lang="en-US" sz="1600" b="0" i="0" u="none" strike="noStrike" kern="0" cap="none" spc="0" normalizeH="0" baseline="0" noProof="0" dirty="0">
              <a:ln>
                <a:noFill/>
              </a:ln>
              <a:effectLst/>
              <a:uLnTx/>
              <a:uFillTx/>
              <a:latin typeface="Verdana" panose="020B0604030504040204" pitchFamily="34" charset="0"/>
              <a:ea typeface="Verdana" panose="020B0604030504040204" pitchFamily="34" charset="0"/>
            </a:endParaRPr>
          </a:p>
          <a:p>
            <a:pPr marL="342900" indent="-342900" algn="just">
              <a:buAutoNum type="arabicPeriod"/>
              <a:defRPr/>
            </a:pPr>
            <a:r>
              <a:rPr kumimoji="0" lang="en-US" sz="1600" b="0" i="0" u="none" strike="noStrike" kern="0" cap="none" spc="0" normalizeH="0" baseline="0" noProof="0" dirty="0">
                <a:ln>
                  <a:noFill/>
                </a:ln>
                <a:effectLst/>
                <a:uLnTx/>
                <a:uFillTx/>
                <a:latin typeface="Verdana" panose="020B0604030504040204" pitchFamily="34" charset="0"/>
                <a:ea typeface="Verdana" panose="020B0604030504040204" pitchFamily="34" charset="0"/>
              </a:rPr>
              <a:t>NearbyNectar's Target Market Share: 30%.</a:t>
            </a:r>
          </a:p>
          <a:p>
            <a:pPr marL="342900" indent="-342900" algn="just">
              <a:buAutoNum type="arabicPeriod"/>
              <a:defRPr/>
            </a:pPr>
            <a:endParaRPr kumimoji="0" lang="en-US" sz="1600" b="0" i="0" u="none" strike="noStrike" kern="0" cap="none" spc="0" normalizeH="0" baseline="0" noProof="0" dirty="0">
              <a:ln>
                <a:noFill/>
              </a:ln>
              <a:effectLst/>
              <a:uLnTx/>
              <a:uFillTx/>
              <a:latin typeface="Verdana" panose="020B0604030504040204" pitchFamily="34" charset="0"/>
              <a:ea typeface="Verdana" panose="020B0604030504040204" pitchFamily="34" charset="0"/>
            </a:endParaRPr>
          </a:p>
          <a:p>
            <a:pPr marL="342900" indent="-342900" algn="just">
              <a:buAutoNum type="arabicPeriod"/>
              <a:defRPr/>
            </a:pPr>
            <a:r>
              <a:rPr kumimoji="0" lang="en-US" sz="1600" b="0" i="0" u="none" strike="noStrike" kern="0" cap="none" spc="0" normalizeH="0" baseline="0" noProof="0" dirty="0">
                <a:ln>
                  <a:noFill/>
                </a:ln>
                <a:effectLst/>
                <a:uLnTx/>
                <a:uFillTx/>
                <a:latin typeface="Verdana" panose="020B0604030504040204" pitchFamily="34" charset="0"/>
                <a:ea typeface="Verdana" panose="020B0604030504040204" pitchFamily="34" charset="0"/>
              </a:rPr>
              <a:t>Estimated Market Size: 1 Crore.</a:t>
            </a:r>
          </a:p>
          <a:p>
            <a:pPr marL="342900" indent="-342900" algn="just">
              <a:buAutoNum type="arabicPeriod"/>
              <a:defRPr/>
            </a:pPr>
            <a:endParaRPr kumimoji="0" lang="en-US" sz="1600" b="0" i="0" u="none" strike="noStrike" kern="0" cap="none" spc="0" normalizeH="0" baseline="0" noProof="0" dirty="0">
              <a:ln>
                <a:noFill/>
              </a:ln>
              <a:effectLst/>
              <a:uLnTx/>
              <a:uFillTx/>
              <a:latin typeface="Verdana" panose="020B0604030504040204" pitchFamily="34" charset="0"/>
              <a:ea typeface="Verdana" panose="020B0604030504040204" pitchFamily="34" charset="0"/>
            </a:endParaRPr>
          </a:p>
          <a:p>
            <a:pPr marL="342900" indent="-342900" algn="just">
              <a:buAutoNum type="arabicPeriod"/>
              <a:defRPr/>
            </a:pPr>
            <a:r>
              <a:rPr kumimoji="0" lang="en-US" sz="1600" b="0" i="0" u="none" strike="noStrike" kern="0" cap="none" spc="0" normalizeH="0" baseline="0" noProof="0" dirty="0">
                <a:ln>
                  <a:noFill/>
                </a:ln>
                <a:effectLst/>
                <a:uLnTx/>
                <a:uFillTx/>
                <a:latin typeface="Verdana" panose="020B0604030504040204" pitchFamily="34" charset="0"/>
                <a:ea typeface="Verdana" panose="020B0604030504040204" pitchFamily="34" charset="0"/>
              </a:rPr>
              <a:t>Revenue Streams Breakdown:</a:t>
            </a:r>
          </a:p>
          <a:p>
            <a:pPr algn="just">
              <a:defRPr/>
            </a:pPr>
            <a:r>
              <a:rPr kumimoji="0" lang="en-US" sz="1600" b="0" i="0" u="none" strike="noStrike" kern="0" cap="none" spc="0" normalizeH="0" baseline="0" noProof="0" dirty="0">
                <a:ln>
                  <a:noFill/>
                </a:ln>
                <a:effectLst/>
                <a:uLnTx/>
                <a:uFillTx/>
                <a:latin typeface="Verdana" panose="020B0604030504040204" pitchFamily="34" charset="0"/>
                <a:ea typeface="Verdana" panose="020B0604030504040204" pitchFamily="34" charset="0"/>
              </a:rPr>
              <a:t>            Transaction Fees: 3 Lakhs</a:t>
            </a:r>
          </a:p>
          <a:p>
            <a:pPr algn="just">
              <a:defRPr/>
            </a:pPr>
            <a:r>
              <a:rPr kumimoji="0" lang="en-US" sz="1600" b="0" i="0" u="none" strike="noStrike" kern="0" cap="none" spc="0" normalizeH="0" baseline="0" noProof="0" dirty="0">
                <a:ln>
                  <a:noFill/>
                </a:ln>
                <a:effectLst/>
                <a:uLnTx/>
                <a:uFillTx/>
                <a:latin typeface="Verdana" panose="020B0604030504040204" pitchFamily="34" charset="0"/>
                <a:ea typeface="Verdana" panose="020B0604030504040204" pitchFamily="34" charset="0"/>
              </a:rPr>
              <a:t>            Premium Listings: 5 Lakhs</a:t>
            </a:r>
          </a:p>
          <a:p>
            <a:pPr algn="just">
              <a:defRPr/>
            </a:pPr>
            <a:r>
              <a:rPr kumimoji="0" lang="en-US" sz="1600" b="0" i="0" u="none" strike="noStrike" kern="0" cap="none" spc="0" normalizeH="0" baseline="0" noProof="0" dirty="0">
                <a:ln>
                  <a:noFill/>
                </a:ln>
                <a:effectLst/>
                <a:uLnTx/>
                <a:uFillTx/>
                <a:latin typeface="Verdana" panose="020B0604030504040204" pitchFamily="34" charset="0"/>
                <a:ea typeface="Verdana" panose="020B0604030504040204" pitchFamily="34" charset="0"/>
              </a:rPr>
              <a:t>            Subscriptions: 2 Lakhs</a:t>
            </a:r>
          </a:p>
          <a:p>
            <a:pPr algn="just">
              <a:defRPr/>
            </a:pPr>
            <a:r>
              <a:rPr kumimoji="0" lang="en-US" sz="1600" b="0" i="0" u="none" strike="noStrike" kern="0" cap="none" spc="0" normalizeH="0" baseline="0" noProof="0" dirty="0">
                <a:ln>
                  <a:noFill/>
                </a:ln>
                <a:effectLst/>
                <a:uLnTx/>
                <a:uFillTx/>
                <a:latin typeface="Verdana" panose="020B0604030504040204" pitchFamily="34" charset="0"/>
                <a:ea typeface="Verdana" panose="020B0604030504040204" pitchFamily="34" charset="0"/>
              </a:rPr>
              <a:t>            Growth Projection: 30% annual growth over the next [3 years].</a:t>
            </a:r>
          </a:p>
          <a:p>
            <a:pPr marL="342900" indent="-342900" algn="just">
              <a:buAutoNum type="arabicPeriod"/>
              <a:defRPr/>
            </a:pPr>
            <a:endParaRPr kumimoji="0" lang="en-US" sz="1600" b="0" i="0" u="none" strike="noStrike" kern="0" cap="none" spc="0" normalizeH="0" baseline="0" noProof="0" dirty="0">
              <a:ln>
                <a:noFill/>
              </a:ln>
              <a:effectLst/>
              <a:uLnTx/>
              <a:uFillTx/>
              <a:latin typeface="Verdana" panose="020B0604030504040204" pitchFamily="34" charset="0"/>
              <a:ea typeface="Verdana" panose="020B0604030504040204" pitchFamily="34" charset="0"/>
            </a:endParaRPr>
          </a:p>
          <a:p>
            <a:pPr marL="342900" indent="-342900" algn="just">
              <a:buFont typeface="+mj-lt"/>
              <a:buAutoNum type="arabicPeriod" startAt="6"/>
              <a:defRPr/>
            </a:pPr>
            <a:r>
              <a:rPr kumimoji="0" lang="en-US" sz="1600" b="0" i="0" u="none" strike="noStrike" kern="0" cap="none" spc="0" normalizeH="0" baseline="0" noProof="0" dirty="0">
                <a:ln>
                  <a:noFill/>
                </a:ln>
                <a:effectLst/>
                <a:uLnTx/>
                <a:uFillTx/>
                <a:latin typeface="Verdana" panose="020B0604030504040204" pitchFamily="34" charset="0"/>
                <a:ea typeface="Verdana" panose="020B0604030504040204" pitchFamily="34" charset="0"/>
              </a:rPr>
              <a:t>Assumptions and Risks: Assuming a certain percentage of the target market will adopt NearbyNectar within a specified time frame. Assumes a steady and realistic growth rate based on market research and user acquisition strategies. Assumes a certain level of competitiveness in the market and estimates NearbyNectar's ability to capture a share considering competition.</a:t>
            </a:r>
            <a:endParaRPr lang="en-US" sz="1600" dirty="0">
              <a:latin typeface="Verdana" panose="020B0604030504040204" pitchFamily="34" charset="0"/>
              <a:ea typeface="Verdana" panose="020B060403050404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noProof="0" dirty="0">
                <a:ln>
                  <a:noFill/>
                </a:ln>
                <a:solidFill>
                  <a:prstClr val="white"/>
                </a:solidFill>
                <a:effectLst/>
                <a:uLnTx/>
                <a:uFillTx/>
                <a:latin typeface="Verdana" panose="020B0604030504040204" pitchFamily="34" charset="0"/>
                <a:ea typeface="Verdana" panose="020B0604030504040204" pitchFamily="34" charset="0"/>
              </a:rPr>
              <a:t> </a:t>
            </a:r>
            <a:endParaRPr kumimoji="0" lang="en-IN" sz="1600" b="0"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endParaRPr>
          </a:p>
        </p:txBody>
      </p:sp>
      <p:sp>
        <p:nvSpPr>
          <p:cNvPr id="22" name="TextBox 21"/>
          <p:cNvSpPr txBox="1"/>
          <p:nvPr/>
        </p:nvSpPr>
        <p:spPr>
          <a:xfrm>
            <a:off x="239949" y="328065"/>
            <a:ext cx="5675839" cy="646331"/>
          </a:xfrm>
          <a:prstGeom prst="rect">
            <a:avLst/>
          </a:prstGeom>
          <a:noFill/>
        </p:spPr>
        <p:txBody>
          <a:bodyPr wrap="square" rtlCol="0">
            <a:spAutoFit/>
          </a:bodyPr>
          <a:lstStyle/>
          <a:p>
            <a:pPr defTabSz="685800"/>
            <a:r>
              <a:rPr lang="en-US" sz="3600" b="1" dirty="0">
                <a:solidFill>
                  <a:prstClr val="black">
                    <a:lumMod val="85000"/>
                    <a:lumOff val="15000"/>
                  </a:prstClr>
                </a:solidFill>
                <a:latin typeface="Montserrat"/>
              </a:rPr>
              <a:t>Market Size Estimation </a:t>
            </a:r>
          </a:p>
        </p:txBody>
      </p:sp>
      <p:sp>
        <p:nvSpPr>
          <p:cNvPr id="16" name="Rectangle 15"/>
          <p:cNvSpPr/>
          <p:nvPr/>
        </p:nvSpPr>
        <p:spPr>
          <a:xfrm>
            <a:off x="6140613" y="4958834"/>
            <a:ext cx="248786" cy="369332"/>
          </a:xfrm>
          <a:prstGeom prst="rect">
            <a:avLst/>
          </a:prstGeom>
        </p:spPr>
        <p:txBody>
          <a:bodyPr wrap="none">
            <a:spAutoFit/>
          </a:bodyPr>
          <a:lstStyle/>
          <a:p>
            <a:r>
              <a:rPr lang="en-US" dirty="0">
                <a:solidFill>
                  <a:srgbClr val="2E475D"/>
                </a:solidFill>
                <a:latin typeface="Lexend Deca"/>
              </a:rPr>
              <a:t>.</a:t>
            </a:r>
            <a:endParaRPr lang="en-US" dirty="0"/>
          </a:p>
        </p:txBody>
      </p:sp>
      <p:pic>
        <p:nvPicPr>
          <p:cNvPr id="4" name="Picture 3">
            <a:extLst>
              <a:ext uri="{FF2B5EF4-FFF2-40B4-BE49-F238E27FC236}">
                <a16:creationId xmlns:a16="http://schemas.microsoft.com/office/drawing/2014/main" id="{2A4FB0E5-F659-7B7F-7730-27EB46760294}"/>
              </a:ext>
            </a:extLst>
          </p:cNvPr>
          <p:cNvPicPr>
            <a:picLocks noChangeAspect="1"/>
          </p:cNvPicPr>
          <p:nvPr/>
        </p:nvPicPr>
        <p:blipFill rotWithShape="1">
          <a:blip r:embed="rId7"/>
          <a:srcRect l="5750" t="23032" r="7871" b="25685"/>
          <a:stretch/>
        </p:blipFill>
        <p:spPr>
          <a:xfrm>
            <a:off x="15468600" y="299675"/>
            <a:ext cx="2358876" cy="1400482"/>
          </a:xfrm>
          <a:prstGeom prst="rect">
            <a:avLst/>
          </a:prstGeom>
        </p:spPr>
      </p:pic>
    </p:spTree>
    <p:extLst>
      <p:ext uri="{BB962C8B-B14F-4D97-AF65-F5344CB8AC3E}">
        <p14:creationId xmlns:p14="http://schemas.microsoft.com/office/powerpoint/2010/main" val="3780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4769111" y="1955330"/>
            <a:ext cx="12302106" cy="2723823"/>
          </a:xfrm>
          <a:prstGeom prst="rect">
            <a:avLst/>
          </a:prstGeom>
          <a:solidFill>
            <a:srgbClr val="FFC000"/>
          </a:solidFill>
        </p:spPr>
        <p:txBody>
          <a:bodyPr wrap="square">
            <a:spAutoFit/>
          </a:bodyPr>
          <a:lstStyle/>
          <a:p>
            <a:pPr defTabSz="1371579"/>
            <a:r>
              <a:rPr lang="en-US" sz="2700" b="1" dirty="0">
                <a:solidFill>
                  <a:schemeClr val="bg1"/>
                </a:solidFill>
                <a:latin typeface="Verdana" panose="020B0604030504040204" pitchFamily="34" charset="0"/>
                <a:ea typeface="Verdana" panose="020B0604030504040204" pitchFamily="34" charset="0"/>
              </a:rPr>
              <a:t>Goals</a:t>
            </a:r>
          </a:p>
          <a:p>
            <a:pPr algn="l"/>
            <a:r>
              <a:rPr lang="en-US" i="0" dirty="0">
                <a:effectLst/>
                <a:latin typeface="Verdana" panose="020B0604030504040204" pitchFamily="34" charset="0"/>
                <a:ea typeface="Verdana" panose="020B0604030504040204" pitchFamily="34" charset="0"/>
              </a:rPr>
              <a:t>Priyanshu wants to explore and find one-of-a-kind products crafted by local artisans, enriching her lifestyle with unique and meaningful possessions. Priyanshu is passionate about supporting her local community. She seeks ways to contribute to the success of local businesses and artisans to help sustain their livelihoods. Priyanshu is environmentally conscious and aims to minimize her carbon footprint. She looks for sustainable alternatives and supports products that are locally made to reduce transportation-related emissions. Priyanshu wants to be part of a community that shares her interests. She seeks interactions with fellow enthusiasts, exchanging recommendations and experiences related to locally made products.</a:t>
            </a:r>
            <a:endParaRPr lang="en-US" sz="1050" dirty="0">
              <a:solidFill>
                <a:schemeClr val="bg1"/>
              </a:solidFill>
              <a:latin typeface="Verdana" panose="020B0604030504040204" pitchFamily="34" charset="0"/>
              <a:ea typeface="Verdana" panose="020B0604030504040204" pitchFamily="34" charset="0"/>
            </a:endParaRPr>
          </a:p>
        </p:txBody>
      </p:sp>
      <p:sp>
        <p:nvSpPr>
          <p:cNvPr id="27" name="Rectangle 26"/>
          <p:cNvSpPr/>
          <p:nvPr/>
        </p:nvSpPr>
        <p:spPr>
          <a:xfrm>
            <a:off x="4769108" y="4614652"/>
            <a:ext cx="12302106" cy="2169825"/>
          </a:xfrm>
          <a:prstGeom prst="rect">
            <a:avLst/>
          </a:prstGeom>
          <a:solidFill>
            <a:schemeClr val="accent6"/>
          </a:solidFill>
        </p:spPr>
        <p:txBody>
          <a:bodyPr wrap="square">
            <a:spAutoFit/>
          </a:bodyPr>
          <a:lstStyle/>
          <a:p>
            <a:pPr defTabSz="1371579"/>
            <a:r>
              <a:rPr lang="en-US" sz="2700" b="1" dirty="0">
                <a:solidFill>
                  <a:schemeClr val="bg1"/>
                </a:solidFill>
                <a:latin typeface="Verdana" panose="020B0604030504040204" pitchFamily="34" charset="0"/>
                <a:ea typeface="Verdana" panose="020B0604030504040204" pitchFamily="34" charset="0"/>
              </a:rPr>
              <a:t>Frustrations</a:t>
            </a:r>
          </a:p>
          <a:p>
            <a:pPr algn="l"/>
            <a:r>
              <a:rPr lang="en-US" i="0" dirty="0">
                <a:effectLst/>
                <a:latin typeface="Verdana" panose="020B0604030504040204" pitchFamily="34" charset="0"/>
                <a:ea typeface="Verdana" panose="020B0604030504040204" pitchFamily="34" charset="0"/>
              </a:rPr>
              <a:t>Difficulty in discovering a diverse range of locally made products due to limited visibility on the platform. Implement enhanced search and recommendation features to ensure a wide array of products are easily accessible to users like Priyanshu.  Incomplete or inconsistent information about the products and their makers. Encourage sellers to provide comprehensive product details and stories. Implement quality control to ensure consistency in product information. Limited opportunities to connect directly with local artisans and learn more about their creative processes.</a:t>
            </a:r>
          </a:p>
        </p:txBody>
      </p:sp>
      <p:sp>
        <p:nvSpPr>
          <p:cNvPr id="28" name="Rectangle 27"/>
          <p:cNvSpPr/>
          <p:nvPr/>
        </p:nvSpPr>
        <p:spPr>
          <a:xfrm>
            <a:off x="4769108" y="7130568"/>
            <a:ext cx="12302106" cy="224676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defTabSz="1371579"/>
            <a:r>
              <a:rPr lang="en-US" sz="2000" b="1" dirty="0">
                <a:solidFill>
                  <a:srgbClr val="FD9F4D"/>
                </a:solidFill>
                <a:latin typeface="Verdana" panose="020B0604030504040204" pitchFamily="34" charset="0"/>
                <a:ea typeface="Verdana" panose="020B0604030504040204" pitchFamily="34" charset="0"/>
              </a:rPr>
              <a:t>Bio</a:t>
            </a:r>
          </a:p>
          <a:p>
            <a:pPr defTabSz="1371579"/>
            <a:endParaRPr lang="en-US" sz="2000" b="1" dirty="0">
              <a:solidFill>
                <a:srgbClr val="FD9F4D"/>
              </a:solidFill>
              <a:latin typeface="Verdana" panose="020B0604030504040204" pitchFamily="34" charset="0"/>
              <a:ea typeface="Verdana" panose="020B0604030504040204" pitchFamily="34" charset="0"/>
            </a:endParaRPr>
          </a:p>
          <a:p>
            <a:pPr defTabSz="1371579"/>
            <a:r>
              <a:rPr lang="en-IN" sz="2000" b="1" i="0" dirty="0">
                <a:solidFill>
                  <a:schemeClr val="tx1"/>
                </a:solidFill>
                <a:effectLst/>
                <a:latin typeface="Verdana" panose="020B0604030504040204" pitchFamily="34" charset="0"/>
                <a:ea typeface="Verdana" panose="020B0604030504040204" pitchFamily="34" charset="0"/>
              </a:rPr>
              <a:t>Name:</a:t>
            </a:r>
            <a:r>
              <a:rPr lang="en-IN" sz="2000" b="0" i="0" dirty="0">
                <a:solidFill>
                  <a:schemeClr val="tx1"/>
                </a:solidFill>
                <a:effectLst/>
                <a:latin typeface="Verdana" panose="020B0604030504040204" pitchFamily="34" charset="0"/>
                <a:ea typeface="Verdana" panose="020B0604030504040204" pitchFamily="34" charset="0"/>
              </a:rPr>
              <a:t> </a:t>
            </a:r>
            <a:r>
              <a:rPr lang="en-IN" sz="2000" dirty="0">
                <a:solidFill>
                  <a:schemeClr val="tx1"/>
                </a:solidFill>
                <a:latin typeface="Verdana" panose="020B0604030504040204" pitchFamily="34" charset="0"/>
                <a:ea typeface="Verdana" panose="020B0604030504040204" pitchFamily="34" charset="0"/>
              </a:rPr>
              <a:t>Priyanshu Tandon</a:t>
            </a:r>
            <a:endParaRPr lang="en-IN" sz="2000" b="0" i="0" dirty="0">
              <a:solidFill>
                <a:schemeClr val="tx1"/>
              </a:solidFill>
              <a:effectLst/>
              <a:latin typeface="Verdana" panose="020B0604030504040204" pitchFamily="34" charset="0"/>
              <a:ea typeface="Verdana" panose="020B0604030504040204" pitchFamily="34" charset="0"/>
            </a:endParaRPr>
          </a:p>
          <a:p>
            <a:pPr defTabSz="1371579"/>
            <a:r>
              <a:rPr lang="en-IN" sz="2000" b="1" dirty="0">
                <a:solidFill>
                  <a:schemeClr val="tx1"/>
                </a:solidFill>
                <a:latin typeface="Verdana" panose="020B0604030504040204" pitchFamily="34" charset="0"/>
                <a:ea typeface="Verdana" panose="020B0604030504040204" pitchFamily="34" charset="0"/>
              </a:rPr>
              <a:t>Motivation:</a:t>
            </a:r>
            <a:endParaRPr lang="en-US" sz="2000" b="1" dirty="0">
              <a:solidFill>
                <a:schemeClr val="tx1"/>
              </a:solidFill>
              <a:latin typeface="Verdana" panose="020B0604030504040204" pitchFamily="34" charset="0"/>
              <a:ea typeface="Verdana" panose="020B0604030504040204" pitchFamily="34" charset="0"/>
            </a:endParaRPr>
          </a:p>
          <a:p>
            <a:pPr defTabSz="1371579"/>
            <a:r>
              <a:rPr lang="en-US" sz="2000" dirty="0">
                <a:solidFill>
                  <a:schemeClr val="tx1"/>
                </a:solidFill>
                <a:latin typeface="Verdana" panose="020B0604030504040204" pitchFamily="34" charset="0"/>
                <a:ea typeface="Verdana" panose="020B0604030504040204" pitchFamily="34" charset="0"/>
              </a:rPr>
              <a:t>Reduce carbon footprint through eco-friendly commuting.</a:t>
            </a:r>
          </a:p>
          <a:p>
            <a:pPr defTabSz="1371579"/>
            <a:r>
              <a:rPr lang="en-US" sz="2000" dirty="0">
                <a:solidFill>
                  <a:schemeClr val="tx1"/>
                </a:solidFill>
                <a:latin typeface="Verdana" panose="020B0604030504040204" pitchFamily="34" charset="0"/>
                <a:ea typeface="Verdana" panose="020B0604030504040204" pitchFamily="34" charset="0"/>
              </a:rPr>
              <a:t>Save on transportation costs through shared rides.</a:t>
            </a:r>
          </a:p>
          <a:p>
            <a:pPr defTabSz="1371579"/>
            <a:r>
              <a:rPr lang="en-US" sz="2000" dirty="0">
                <a:solidFill>
                  <a:schemeClr val="tx1"/>
                </a:solidFill>
                <a:latin typeface="Verdana" panose="020B0604030504040204" pitchFamily="34" charset="0"/>
                <a:ea typeface="Verdana" panose="020B0604030504040204" pitchFamily="34" charset="0"/>
              </a:rPr>
              <a:t>Contribute to a more sustainable and connected campus environment</a:t>
            </a:r>
            <a:r>
              <a:rPr lang="en-US" sz="2000" dirty="0">
                <a:solidFill>
                  <a:srgbClr val="052B3E"/>
                </a:solidFill>
                <a:latin typeface="Verdana" panose="020B0604030504040204" pitchFamily="34" charset="0"/>
                <a:ea typeface="Verdana" panose="020B0604030504040204" pitchFamily="34" charset="0"/>
              </a:rPr>
              <a:t>.</a:t>
            </a:r>
          </a:p>
        </p:txBody>
      </p:sp>
      <p:sp>
        <p:nvSpPr>
          <p:cNvPr id="31" name="Rectangle 30"/>
          <p:cNvSpPr/>
          <p:nvPr/>
        </p:nvSpPr>
        <p:spPr>
          <a:xfrm>
            <a:off x="609487" y="7130568"/>
            <a:ext cx="1918120" cy="520667"/>
          </a:xfrm>
          <a:prstGeom prst="rect">
            <a:avLst/>
          </a:prstGeom>
        </p:spPr>
        <p:txBody>
          <a:bodyPr wrap="none">
            <a:spAutoFit/>
          </a:bodyPr>
          <a:lstStyle/>
          <a:p>
            <a:pPr defTabSz="1371579"/>
            <a:r>
              <a:rPr lang="en-US" sz="2700" b="1" dirty="0">
                <a:solidFill>
                  <a:srgbClr val="FD9F4D"/>
                </a:solidFill>
                <a:latin typeface="Calibri" panose="020F0502020204030204"/>
              </a:rPr>
              <a:t>Personality </a:t>
            </a:r>
          </a:p>
        </p:txBody>
      </p:sp>
      <p:sp>
        <p:nvSpPr>
          <p:cNvPr id="5" name="TextBox 4"/>
          <p:cNvSpPr txBox="1"/>
          <p:nvPr/>
        </p:nvSpPr>
        <p:spPr>
          <a:xfrm>
            <a:off x="495965" y="5722648"/>
            <a:ext cx="4497266" cy="1061829"/>
          </a:xfrm>
          <a:prstGeom prst="rect">
            <a:avLst/>
          </a:prstGeom>
          <a:noFill/>
        </p:spPr>
        <p:txBody>
          <a:bodyPr wrap="square" rtlCol="0">
            <a:spAutoFit/>
          </a:bodyPr>
          <a:lstStyle/>
          <a:p>
            <a:pPr defTabSz="1371579"/>
            <a:r>
              <a:rPr lang="en-US" sz="2100" dirty="0">
                <a:solidFill>
                  <a:srgbClr val="052B3E"/>
                </a:solidFill>
                <a:latin typeface="Calibri" panose="020F0502020204030204"/>
              </a:rPr>
              <a:t>Age: 20</a:t>
            </a:r>
          </a:p>
          <a:p>
            <a:pPr defTabSz="1371579"/>
            <a:r>
              <a:rPr lang="en-US" sz="2100" dirty="0">
                <a:solidFill>
                  <a:srgbClr val="052B3E"/>
                </a:solidFill>
                <a:latin typeface="Calibri" panose="020F0502020204030204"/>
              </a:rPr>
              <a:t>Occupation:  </a:t>
            </a:r>
            <a:r>
              <a:rPr lang="en-US" sz="2100" dirty="0" err="1">
                <a:solidFill>
                  <a:srgbClr val="052B3E"/>
                </a:solidFill>
                <a:latin typeface="Calibri" panose="020F0502020204030204"/>
              </a:rPr>
              <a:t>Btech</a:t>
            </a:r>
            <a:r>
              <a:rPr lang="en-US" sz="2100" dirty="0">
                <a:solidFill>
                  <a:srgbClr val="052B3E"/>
                </a:solidFill>
                <a:latin typeface="Calibri" panose="020F0502020204030204"/>
              </a:rPr>
              <a:t> Student	</a:t>
            </a:r>
          </a:p>
          <a:p>
            <a:pPr defTabSz="1371579"/>
            <a:r>
              <a:rPr lang="en-US" sz="2100" dirty="0">
                <a:solidFill>
                  <a:srgbClr val="052B3E"/>
                </a:solidFill>
                <a:latin typeface="Calibri" panose="020F0502020204030204"/>
              </a:rPr>
              <a:t>Location: Dehradun</a:t>
            </a:r>
          </a:p>
        </p:txBody>
      </p:sp>
      <p:sp>
        <p:nvSpPr>
          <p:cNvPr id="25" name="Rounded Rectangle 24"/>
          <p:cNvSpPr/>
          <p:nvPr/>
        </p:nvSpPr>
        <p:spPr>
          <a:xfrm>
            <a:off x="6270301" y="1285996"/>
            <a:ext cx="2354642" cy="56716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371579"/>
            <a:r>
              <a:rPr lang="en-US" sz="1650" dirty="0">
                <a:solidFill>
                  <a:schemeClr val="tx1"/>
                </a:solidFill>
                <a:latin typeface="Calibri" panose="020F0502020204030204"/>
              </a:rPr>
              <a:t>Adventurous</a:t>
            </a:r>
          </a:p>
        </p:txBody>
      </p:sp>
      <p:pic>
        <p:nvPicPr>
          <p:cNvPr id="13" name="Picture 12"/>
          <p:cNvPicPr>
            <a:picLocks noChangeAspect="1"/>
          </p:cNvPicPr>
          <p:nvPr/>
        </p:nvPicPr>
        <p:blipFill>
          <a:blip r:embed="rId3">
            <a:duotone>
              <a:prstClr val="black"/>
              <a:schemeClr val="accent6">
                <a:tint val="45000"/>
                <a:satMod val="400000"/>
              </a:schemeClr>
            </a:duotone>
          </a:blip>
          <a:stretch>
            <a:fillRect/>
          </a:stretch>
        </p:blipFill>
        <p:spPr>
          <a:xfrm>
            <a:off x="609487" y="7527688"/>
            <a:ext cx="3553359" cy="2187914"/>
          </a:xfrm>
          <a:prstGeom prst="rect">
            <a:avLst/>
          </a:prstGeom>
        </p:spPr>
      </p:pic>
      <p:sp>
        <p:nvSpPr>
          <p:cNvPr id="16" name="Rectangle 15"/>
          <p:cNvSpPr/>
          <p:nvPr/>
        </p:nvSpPr>
        <p:spPr>
          <a:xfrm>
            <a:off x="522484" y="4477024"/>
            <a:ext cx="4093839" cy="10624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371579"/>
            <a:r>
              <a:rPr lang="en-US" sz="2100" b="1" dirty="0">
                <a:solidFill>
                  <a:prstClr val="white"/>
                </a:solidFill>
                <a:latin typeface="Calibri" panose="020F0502020204030204"/>
              </a:rPr>
              <a:t>Ethos: Committed to reducing their carbon footprint and fostering a sustainable lifestyle. </a:t>
            </a:r>
          </a:p>
        </p:txBody>
      </p:sp>
      <p:sp>
        <p:nvSpPr>
          <p:cNvPr id="17" name="TextBox 16"/>
          <p:cNvSpPr txBox="1"/>
          <p:nvPr/>
        </p:nvSpPr>
        <p:spPr>
          <a:xfrm>
            <a:off x="486195" y="339098"/>
            <a:ext cx="11351228" cy="840230"/>
          </a:xfrm>
          <a:prstGeom prst="rect">
            <a:avLst/>
          </a:prstGeom>
          <a:noFill/>
        </p:spPr>
        <p:txBody>
          <a:bodyPr wrap="square" rtlCol="0">
            <a:spAutoFit/>
          </a:bodyPr>
          <a:lstStyle/>
          <a:p>
            <a:pPr defTabSz="1371613">
              <a:lnSpc>
                <a:spcPct val="90000"/>
              </a:lnSpc>
              <a:spcBef>
                <a:spcPct val="0"/>
              </a:spcBef>
            </a:pPr>
            <a:r>
              <a:rPr lang="en-US" sz="5400" b="1" dirty="0"/>
              <a:t>Customer Persona</a:t>
            </a:r>
          </a:p>
        </p:txBody>
      </p:sp>
      <p:sp>
        <p:nvSpPr>
          <p:cNvPr id="2" name="Rectangle 1"/>
          <p:cNvSpPr/>
          <p:nvPr/>
        </p:nvSpPr>
        <p:spPr>
          <a:xfrm>
            <a:off x="1216783" y="1838287"/>
            <a:ext cx="2621646" cy="2498557"/>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defTabSz="1371613"/>
            <a:r>
              <a:rPr lang="en-US" sz="2400" dirty="0">
                <a:solidFill>
                  <a:prstClr val="black"/>
                </a:solidFill>
                <a:latin typeface="Calibri" panose="020F0502020204030204"/>
              </a:rPr>
              <a:t> </a:t>
            </a:r>
          </a:p>
        </p:txBody>
      </p:sp>
      <p:sp>
        <p:nvSpPr>
          <p:cNvPr id="18" name="Rounded Rectangle 17"/>
          <p:cNvSpPr/>
          <p:nvPr/>
        </p:nvSpPr>
        <p:spPr>
          <a:xfrm>
            <a:off x="8777729" y="1285995"/>
            <a:ext cx="2354642" cy="56716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371579"/>
            <a:r>
              <a:rPr lang="en-US" sz="1650" dirty="0">
                <a:solidFill>
                  <a:schemeClr val="tx1"/>
                </a:solidFill>
                <a:latin typeface="Calibri" panose="020F0502020204030204"/>
              </a:rPr>
              <a:t>Empathetic</a:t>
            </a:r>
          </a:p>
        </p:txBody>
      </p:sp>
      <p:sp>
        <p:nvSpPr>
          <p:cNvPr id="19" name="Rounded Rectangle 18"/>
          <p:cNvSpPr/>
          <p:nvPr/>
        </p:nvSpPr>
        <p:spPr>
          <a:xfrm>
            <a:off x="11285158" y="1285993"/>
            <a:ext cx="2354642" cy="56716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1371579"/>
            <a:r>
              <a:rPr lang="en-US" sz="1650" dirty="0">
                <a:solidFill>
                  <a:schemeClr val="tx1"/>
                </a:solidFill>
                <a:latin typeface="Calibri" panose="020F0502020204030204"/>
              </a:rPr>
              <a:t>Resilient</a:t>
            </a:r>
          </a:p>
        </p:txBody>
      </p:sp>
      <p:pic>
        <p:nvPicPr>
          <p:cNvPr id="3" name="Picture 2">
            <a:extLst>
              <a:ext uri="{FF2B5EF4-FFF2-40B4-BE49-F238E27FC236}">
                <a16:creationId xmlns:a16="http://schemas.microsoft.com/office/drawing/2014/main" id="{673E42EA-E291-E050-038F-08448718463C}"/>
              </a:ext>
            </a:extLst>
          </p:cNvPr>
          <p:cNvPicPr>
            <a:picLocks noChangeAspect="1"/>
          </p:cNvPicPr>
          <p:nvPr/>
        </p:nvPicPr>
        <p:blipFill>
          <a:blip r:embed="rId4"/>
          <a:stretch>
            <a:fillRect/>
          </a:stretch>
        </p:blipFill>
        <p:spPr>
          <a:xfrm>
            <a:off x="1216783" y="1800810"/>
            <a:ext cx="2621646" cy="2578776"/>
          </a:xfrm>
          <a:prstGeom prst="rect">
            <a:avLst/>
          </a:prstGeom>
        </p:spPr>
      </p:pic>
    </p:spTree>
    <p:extLst>
      <p:ext uri="{BB962C8B-B14F-4D97-AF65-F5344CB8AC3E}">
        <p14:creationId xmlns:p14="http://schemas.microsoft.com/office/powerpoint/2010/main" val="2261316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5"/>
          <p:cNvSpPr txBox="1"/>
          <p:nvPr/>
        </p:nvSpPr>
        <p:spPr>
          <a:xfrm>
            <a:off x="738845" y="546240"/>
            <a:ext cx="12338484" cy="1019574"/>
          </a:xfrm>
          <a:prstGeom prst="rect">
            <a:avLst/>
          </a:prstGeom>
        </p:spPr>
        <p:txBody>
          <a:bodyPr wrap="square" lIns="0" tIns="0" rIns="0" bIns="0" rtlCol="0" anchor="t">
            <a:spAutoFit/>
          </a:bodyPr>
          <a:lstStyle/>
          <a:p>
            <a:pPr>
              <a:lnSpc>
                <a:spcPts val="8747"/>
              </a:lnSpc>
            </a:pPr>
            <a:r>
              <a:rPr lang="en-US" sz="5400" b="1" dirty="0"/>
              <a:t>Value Proposition Canvas </a:t>
            </a:r>
          </a:p>
        </p:txBody>
      </p:sp>
      <p:sp>
        <p:nvSpPr>
          <p:cNvPr id="37" name="Rectangle 36">
            <a:extLst>
              <a:ext uri="{FF2B5EF4-FFF2-40B4-BE49-F238E27FC236}">
                <a16:creationId xmlns:a16="http://schemas.microsoft.com/office/drawing/2014/main" id="{5DE34494-019C-4AF1-907B-33245967C575}"/>
              </a:ext>
            </a:extLst>
          </p:cNvPr>
          <p:cNvSpPr/>
          <p:nvPr/>
        </p:nvSpPr>
        <p:spPr>
          <a:xfrm>
            <a:off x="16120030" y="284942"/>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grpSp>
        <p:nvGrpSpPr>
          <p:cNvPr id="7" name="Group 6"/>
          <p:cNvGrpSpPr/>
          <p:nvPr/>
        </p:nvGrpSpPr>
        <p:grpSpPr>
          <a:xfrm>
            <a:off x="1066800" y="1693859"/>
            <a:ext cx="16409780" cy="8113712"/>
            <a:chOff x="998344" y="823981"/>
            <a:chExt cx="7469518" cy="4725389"/>
          </a:xfrm>
        </p:grpSpPr>
        <p:grpSp>
          <p:nvGrpSpPr>
            <p:cNvPr id="14" name="Group 13"/>
            <p:cNvGrpSpPr/>
            <p:nvPr/>
          </p:nvGrpSpPr>
          <p:grpSpPr>
            <a:xfrm>
              <a:off x="2991814" y="2419869"/>
              <a:ext cx="2911566" cy="1229115"/>
              <a:chOff x="587719" y="1125829"/>
              <a:chExt cx="4350054" cy="1835387"/>
            </a:xfrm>
          </p:grpSpPr>
          <p:grpSp>
            <p:nvGrpSpPr>
              <p:cNvPr id="15" name="Group 14"/>
              <p:cNvGrpSpPr/>
              <p:nvPr/>
            </p:nvGrpSpPr>
            <p:grpSpPr>
              <a:xfrm>
                <a:off x="2884450" y="1125830"/>
                <a:ext cx="2053323" cy="1828800"/>
                <a:chOff x="2884450" y="1125830"/>
                <a:chExt cx="2053323" cy="1828800"/>
              </a:xfrm>
            </p:grpSpPr>
            <p:sp>
              <p:nvSpPr>
                <p:cNvPr id="25" name="Flowchart: Connector 24"/>
                <p:cNvSpPr/>
                <p:nvPr/>
              </p:nvSpPr>
              <p:spPr>
                <a:xfrm>
                  <a:off x="2884450" y="1125830"/>
                  <a:ext cx="1828800" cy="1828800"/>
                </a:xfrm>
                <a:prstGeom prst="flowChartConnector">
                  <a:avLst/>
                </a:prstGeom>
                <a:solidFill>
                  <a:srgbClr val="FFC000">
                    <a:lumMod val="60000"/>
                    <a:lumOff val="40000"/>
                  </a:srgbClr>
                </a:solidFill>
                <a:ln w="635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 typeface="Arial"/>
                    <a:buNone/>
                    <a:tabLst/>
                    <a:defRPr/>
                  </a:pPr>
                  <a:endParaRPr kumimoji="0" lang="en-US" sz="3200" b="0" i="0" u="none" strike="noStrike" kern="0" cap="none" spc="0" normalizeH="0" baseline="0" noProof="0">
                    <a:ln>
                      <a:noFill/>
                    </a:ln>
                    <a:solidFill>
                      <a:prstClr val="black"/>
                    </a:solidFill>
                    <a:effectLst/>
                    <a:uLnTx/>
                    <a:uFillTx/>
                    <a:latin typeface="Calibri" panose="020F0502020204030204"/>
                    <a:ea typeface="+mn-ea"/>
                    <a:cs typeface="+mn-cs"/>
                    <a:sym typeface="Arial"/>
                  </a:endParaRPr>
                </a:p>
              </p:txBody>
            </p:sp>
            <p:sp>
              <p:nvSpPr>
                <p:cNvPr id="26" name="Flowchart: Connector 25"/>
                <p:cNvSpPr/>
                <p:nvPr/>
              </p:nvSpPr>
              <p:spPr>
                <a:xfrm>
                  <a:off x="3646450" y="1887830"/>
                  <a:ext cx="304800" cy="304800"/>
                </a:xfrm>
                <a:prstGeom prst="flowChartConnector">
                  <a:avLst/>
                </a:prstGeom>
                <a:solidFill>
                  <a:srgbClr val="FFC000"/>
                </a:solidFill>
                <a:ln w="1270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 typeface="Arial"/>
                    <a:buNone/>
                    <a:tabLst/>
                    <a:defRPr/>
                  </a:pPr>
                  <a:endParaRPr kumimoji="0" lang="en-US" sz="32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cxnSp>
              <p:nvCxnSpPr>
                <p:cNvPr id="27" name="Straight Arrow Connector 26"/>
                <p:cNvCxnSpPr>
                  <a:endCxn id="25" idx="2"/>
                </p:cNvCxnSpPr>
                <p:nvPr/>
              </p:nvCxnSpPr>
              <p:spPr>
                <a:xfrm flipH="1">
                  <a:off x="2884450" y="2040230"/>
                  <a:ext cx="762000" cy="0"/>
                </a:xfrm>
                <a:prstGeom prst="straightConnector1">
                  <a:avLst/>
                </a:prstGeom>
                <a:noFill/>
                <a:ln w="38100" cap="flat" cmpd="sng" algn="ctr">
                  <a:solidFill>
                    <a:srgbClr val="A5A5A5"/>
                  </a:solidFill>
                  <a:prstDash val="solid"/>
                  <a:miter lim="800000"/>
                  <a:tailEnd type="triangle"/>
                </a:ln>
                <a:effectLst/>
              </p:spPr>
            </p:cxnSp>
            <p:cxnSp>
              <p:nvCxnSpPr>
                <p:cNvPr id="28" name="Straight Connector 27"/>
                <p:cNvCxnSpPr>
                  <a:stCxn id="25" idx="7"/>
                  <a:endCxn id="26" idx="0"/>
                </p:cNvCxnSpPr>
                <p:nvPr/>
              </p:nvCxnSpPr>
              <p:spPr>
                <a:xfrm flipH="1">
                  <a:off x="3798850" y="1393652"/>
                  <a:ext cx="646578" cy="494178"/>
                </a:xfrm>
                <a:prstGeom prst="line">
                  <a:avLst/>
                </a:prstGeom>
                <a:noFill/>
                <a:ln w="28575" cap="flat" cmpd="sng" algn="ctr">
                  <a:solidFill>
                    <a:srgbClr val="A5A5A5"/>
                  </a:solidFill>
                  <a:prstDash val="solid"/>
                  <a:miter lim="800000"/>
                </a:ln>
                <a:effectLst/>
              </p:spPr>
            </p:cxnSp>
            <p:cxnSp>
              <p:nvCxnSpPr>
                <p:cNvPr id="29" name="Straight Connector 28"/>
                <p:cNvCxnSpPr>
                  <a:stCxn id="25" idx="5"/>
                  <a:endCxn id="26" idx="4"/>
                </p:cNvCxnSpPr>
                <p:nvPr/>
              </p:nvCxnSpPr>
              <p:spPr>
                <a:xfrm flipH="1" flipV="1">
                  <a:off x="3798850" y="2192630"/>
                  <a:ext cx="646578" cy="494178"/>
                </a:xfrm>
                <a:prstGeom prst="line">
                  <a:avLst/>
                </a:prstGeom>
                <a:noFill/>
                <a:ln w="28575" cap="flat" cmpd="sng" algn="ctr">
                  <a:solidFill>
                    <a:srgbClr val="A5A5A5"/>
                  </a:solidFill>
                  <a:prstDash val="solid"/>
                  <a:miter lim="800000"/>
                </a:ln>
                <a:effectLst/>
              </p:spPr>
            </p:cxnSp>
            <p:sp>
              <p:nvSpPr>
                <p:cNvPr id="30" name="TextBox 29"/>
                <p:cNvSpPr txBox="1"/>
                <p:nvPr/>
              </p:nvSpPr>
              <p:spPr>
                <a:xfrm>
                  <a:off x="4063533" y="1920026"/>
                  <a:ext cx="874240" cy="321196"/>
                </a:xfrm>
                <a:prstGeom prst="rect">
                  <a:avLst/>
                </a:prstGeom>
                <a:no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b="1" i="0" u="none" strike="noStrike" kern="0" cap="none" spc="0" normalizeH="0" baseline="0" noProof="0">
                      <a:ln>
                        <a:noFill/>
                      </a:ln>
                      <a:solidFill>
                        <a:srgbClr val="ED7D31">
                          <a:lumMod val="50000"/>
                        </a:srgbClr>
                      </a:solidFill>
                      <a:effectLst/>
                      <a:uLnTx/>
                      <a:uFillTx/>
                      <a:cs typeface="Arial"/>
                      <a:sym typeface="Arial"/>
                    </a:rPr>
                    <a:t>JOBS</a:t>
                  </a:r>
                </a:p>
              </p:txBody>
            </p:sp>
            <p:sp>
              <p:nvSpPr>
                <p:cNvPr id="31" name="TextBox 30"/>
                <p:cNvSpPr txBox="1"/>
                <p:nvPr/>
              </p:nvSpPr>
              <p:spPr>
                <a:xfrm>
                  <a:off x="3355370" y="2351186"/>
                  <a:ext cx="874240" cy="321196"/>
                </a:xfrm>
                <a:prstGeom prst="rect">
                  <a:avLst/>
                </a:prstGeom>
                <a:no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b="1" i="0" u="none" strike="noStrike" kern="0" cap="none" spc="0" normalizeH="0" baseline="0" noProof="0">
                      <a:ln>
                        <a:noFill/>
                      </a:ln>
                      <a:solidFill>
                        <a:srgbClr val="ED7D31">
                          <a:lumMod val="50000"/>
                        </a:srgbClr>
                      </a:solidFill>
                      <a:effectLst/>
                      <a:uLnTx/>
                      <a:uFillTx/>
                      <a:cs typeface="Arial"/>
                      <a:sym typeface="Arial"/>
                    </a:rPr>
                    <a:t>PAINS</a:t>
                  </a:r>
                </a:p>
              </p:txBody>
            </p:sp>
            <p:sp>
              <p:nvSpPr>
                <p:cNvPr id="32" name="TextBox 31"/>
                <p:cNvSpPr txBox="1"/>
                <p:nvPr/>
              </p:nvSpPr>
              <p:spPr>
                <a:xfrm>
                  <a:off x="3315382" y="1377593"/>
                  <a:ext cx="874240" cy="321196"/>
                </a:xfrm>
                <a:prstGeom prst="rect">
                  <a:avLst/>
                </a:prstGeom>
                <a:no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b="1" i="0" u="none" strike="noStrike" kern="0" cap="none" spc="0" normalizeH="0" baseline="0" noProof="0">
                      <a:ln>
                        <a:noFill/>
                      </a:ln>
                      <a:solidFill>
                        <a:srgbClr val="ED7D31">
                          <a:lumMod val="50000"/>
                        </a:srgbClr>
                      </a:solidFill>
                      <a:effectLst/>
                      <a:uLnTx/>
                      <a:uFillTx/>
                      <a:cs typeface="Arial"/>
                      <a:sym typeface="Arial"/>
                    </a:rPr>
                    <a:t>GAINS</a:t>
                  </a:r>
                </a:p>
              </p:txBody>
            </p:sp>
          </p:grpSp>
          <p:grpSp>
            <p:nvGrpSpPr>
              <p:cNvPr id="16" name="Group 15"/>
              <p:cNvGrpSpPr/>
              <p:nvPr/>
            </p:nvGrpSpPr>
            <p:grpSpPr>
              <a:xfrm>
                <a:off x="587719" y="1125829"/>
                <a:ext cx="2080915" cy="1835387"/>
                <a:chOff x="587719" y="1125829"/>
                <a:chExt cx="2080915" cy="1835387"/>
              </a:xfrm>
            </p:grpSpPr>
            <p:sp>
              <p:nvSpPr>
                <p:cNvPr id="17" name="Rectangle 16"/>
                <p:cNvSpPr/>
                <p:nvPr/>
              </p:nvSpPr>
              <p:spPr>
                <a:xfrm>
                  <a:off x="653143" y="1125829"/>
                  <a:ext cx="1828800" cy="1828800"/>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 typeface="Arial"/>
                    <a:buNone/>
                    <a:tabLst/>
                    <a:defRPr/>
                  </a:pPr>
                  <a:endParaRPr kumimoji="0" lang="en-US" sz="32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8" name="Flowchart: Connector 17"/>
                <p:cNvSpPr/>
                <p:nvPr/>
              </p:nvSpPr>
              <p:spPr>
                <a:xfrm>
                  <a:off x="1415143" y="1891123"/>
                  <a:ext cx="304800" cy="304800"/>
                </a:xfrm>
                <a:prstGeom prst="flowChartConnector">
                  <a:avLst/>
                </a:prstGeom>
                <a:solidFill>
                  <a:srgbClr val="70AD47">
                    <a:lumMod val="75000"/>
                  </a:srgbClr>
                </a:solidFill>
                <a:ln w="12700" cap="flat" cmpd="sng" algn="ctr">
                  <a:noFill/>
                  <a:prstDash val="solid"/>
                  <a:miter lim="800000"/>
                </a:ln>
                <a:effectLst/>
              </p:spPr>
              <p:txBody>
                <a:bodyPr rtlCol="0" anchor="ctr"/>
                <a:lstStyle/>
                <a:p>
                  <a:pPr marL="0" marR="0" lvl="0" indent="0" algn="ctr" defTabSz="685783" eaLnBrk="1" fontAlgn="auto" latinLnBrk="0" hangingPunct="1">
                    <a:lnSpc>
                      <a:spcPct val="100000"/>
                    </a:lnSpc>
                    <a:spcBef>
                      <a:spcPts val="0"/>
                    </a:spcBef>
                    <a:spcAft>
                      <a:spcPts val="0"/>
                    </a:spcAft>
                    <a:buClrTx/>
                    <a:buSzTx/>
                    <a:buFont typeface="Arial"/>
                    <a:buNone/>
                    <a:tabLst/>
                    <a:defRPr/>
                  </a:pPr>
                  <a:endParaRPr kumimoji="0" lang="en-US" sz="32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cxnSp>
              <p:nvCxnSpPr>
                <p:cNvPr id="19" name="Straight Arrow Connector 18"/>
                <p:cNvCxnSpPr>
                  <a:cxnSpLocks/>
                  <a:endCxn id="17" idx="3"/>
                </p:cNvCxnSpPr>
                <p:nvPr/>
              </p:nvCxnSpPr>
              <p:spPr>
                <a:xfrm>
                  <a:off x="1738265" y="2040230"/>
                  <a:ext cx="743678" cy="0"/>
                </a:xfrm>
                <a:prstGeom prst="straightConnector1">
                  <a:avLst/>
                </a:prstGeom>
                <a:noFill/>
                <a:ln w="38100" cap="flat" cmpd="sng" algn="ctr">
                  <a:solidFill>
                    <a:srgbClr val="A5A5A5"/>
                  </a:solidFill>
                  <a:prstDash val="solid"/>
                  <a:miter lim="800000"/>
                  <a:tailEnd type="triangle"/>
                </a:ln>
                <a:effectLst/>
              </p:spPr>
            </p:cxnSp>
            <p:cxnSp>
              <p:nvCxnSpPr>
                <p:cNvPr id="20" name="Straight Connector 19"/>
                <p:cNvCxnSpPr>
                  <a:stCxn id="18" idx="0"/>
                </p:cNvCxnSpPr>
                <p:nvPr/>
              </p:nvCxnSpPr>
              <p:spPr>
                <a:xfrm flipH="1" flipV="1">
                  <a:off x="653143" y="1125830"/>
                  <a:ext cx="914400" cy="765293"/>
                </a:xfrm>
                <a:prstGeom prst="line">
                  <a:avLst/>
                </a:prstGeom>
                <a:noFill/>
                <a:ln w="38100" cap="flat" cmpd="sng" algn="ctr">
                  <a:solidFill>
                    <a:srgbClr val="A5A5A5"/>
                  </a:solidFill>
                  <a:prstDash val="solid"/>
                  <a:miter lim="800000"/>
                </a:ln>
                <a:effectLst/>
              </p:spPr>
            </p:cxnSp>
            <p:cxnSp>
              <p:nvCxnSpPr>
                <p:cNvPr id="21" name="Straight Connector 20"/>
                <p:cNvCxnSpPr/>
                <p:nvPr/>
              </p:nvCxnSpPr>
              <p:spPr>
                <a:xfrm flipH="1">
                  <a:off x="653143" y="2202509"/>
                  <a:ext cx="925766" cy="758707"/>
                </a:xfrm>
                <a:prstGeom prst="line">
                  <a:avLst/>
                </a:prstGeom>
                <a:noFill/>
                <a:ln w="38100" cap="flat" cmpd="sng" algn="ctr">
                  <a:solidFill>
                    <a:srgbClr val="A5A5A5"/>
                  </a:solidFill>
                  <a:prstDash val="solid"/>
                  <a:miter lim="800000"/>
                </a:ln>
                <a:effectLst/>
              </p:spPr>
            </p:cxnSp>
            <p:sp>
              <p:nvSpPr>
                <p:cNvPr id="22" name="TextBox 21"/>
                <p:cNvSpPr txBox="1"/>
                <p:nvPr/>
              </p:nvSpPr>
              <p:spPr>
                <a:xfrm>
                  <a:off x="1298136" y="1377594"/>
                  <a:ext cx="1277154" cy="321196"/>
                </a:xfrm>
                <a:prstGeom prst="rect">
                  <a:avLst/>
                </a:prstGeom>
                <a:no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b="1" i="0" u="none" strike="noStrike" kern="0" cap="none" spc="0" normalizeH="0" baseline="0" noProof="0">
                      <a:ln>
                        <a:noFill/>
                      </a:ln>
                      <a:solidFill>
                        <a:srgbClr val="70AD47">
                          <a:lumMod val="50000"/>
                        </a:srgbClr>
                      </a:solidFill>
                      <a:effectLst/>
                      <a:uLnTx/>
                      <a:uFillTx/>
                      <a:cs typeface="Arial"/>
                      <a:sym typeface="Arial"/>
                    </a:rPr>
                    <a:t>GAIN CREATORS </a:t>
                  </a:r>
                </a:p>
              </p:txBody>
            </p:sp>
            <p:sp>
              <p:nvSpPr>
                <p:cNvPr id="23" name="TextBox 22"/>
                <p:cNvSpPr txBox="1"/>
                <p:nvPr/>
              </p:nvSpPr>
              <p:spPr>
                <a:xfrm>
                  <a:off x="1391480" y="2351187"/>
                  <a:ext cx="1277154" cy="321196"/>
                </a:xfrm>
                <a:prstGeom prst="rect">
                  <a:avLst/>
                </a:prstGeom>
                <a:no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b="1" i="0" u="none" strike="noStrike" kern="0" cap="none" spc="0" normalizeH="0" baseline="0" noProof="0">
                      <a:ln>
                        <a:noFill/>
                      </a:ln>
                      <a:solidFill>
                        <a:srgbClr val="70AD47">
                          <a:lumMod val="50000"/>
                        </a:srgbClr>
                      </a:solidFill>
                      <a:effectLst/>
                      <a:uLnTx/>
                      <a:uFillTx/>
                      <a:cs typeface="Arial"/>
                      <a:sym typeface="Arial"/>
                    </a:rPr>
                    <a:t>PAIN KILLERS</a:t>
                  </a:r>
                </a:p>
              </p:txBody>
            </p:sp>
            <p:sp>
              <p:nvSpPr>
                <p:cNvPr id="24" name="TextBox 23"/>
                <p:cNvSpPr txBox="1"/>
                <p:nvPr/>
              </p:nvSpPr>
              <p:spPr>
                <a:xfrm>
                  <a:off x="587719" y="1764605"/>
                  <a:ext cx="1277154" cy="562093"/>
                </a:xfrm>
                <a:prstGeom prst="rect">
                  <a:avLst/>
                </a:prstGeom>
                <a:no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b="1" i="0" u="none" strike="noStrike" kern="0" cap="none" spc="0" normalizeH="0" baseline="0" noProof="0">
                      <a:ln>
                        <a:noFill/>
                      </a:ln>
                      <a:solidFill>
                        <a:srgbClr val="70AD47">
                          <a:lumMod val="50000"/>
                        </a:srgbClr>
                      </a:solidFill>
                      <a:effectLst/>
                      <a:uLnTx/>
                      <a:uFillTx/>
                      <a:cs typeface="Arial"/>
                      <a:sym typeface="Arial"/>
                    </a:rPr>
                    <a:t>PRODUCT/ </a:t>
                  </a:r>
                </a:p>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b="1" i="0" u="none" strike="noStrike" kern="0" cap="none" spc="0" normalizeH="0" baseline="0" noProof="0">
                      <a:ln>
                        <a:noFill/>
                      </a:ln>
                      <a:solidFill>
                        <a:srgbClr val="70AD47">
                          <a:lumMod val="50000"/>
                        </a:srgbClr>
                      </a:solidFill>
                      <a:effectLst/>
                      <a:uLnTx/>
                      <a:uFillTx/>
                      <a:cs typeface="Arial"/>
                      <a:sym typeface="Arial"/>
                    </a:rPr>
                    <a:t>SERVICE</a:t>
                  </a:r>
                </a:p>
              </p:txBody>
            </p:sp>
          </p:grpSp>
        </p:grpSp>
        <p:cxnSp>
          <p:nvCxnSpPr>
            <p:cNvPr id="33" name="Straight Connector 32"/>
            <p:cNvCxnSpPr/>
            <p:nvPr/>
          </p:nvCxnSpPr>
          <p:spPr>
            <a:xfrm flipV="1">
              <a:off x="3639097" y="1771429"/>
              <a:ext cx="7608" cy="648440"/>
            </a:xfrm>
            <a:prstGeom prst="line">
              <a:avLst/>
            </a:prstGeom>
            <a:noFill/>
            <a:ln w="19050" cap="flat" cmpd="sng" algn="ctr">
              <a:solidFill>
                <a:srgbClr val="70AD47"/>
              </a:solidFill>
              <a:prstDash val="solid"/>
              <a:miter lim="800000"/>
            </a:ln>
            <a:effectLst/>
          </p:spPr>
        </p:cxnSp>
        <p:cxnSp>
          <p:nvCxnSpPr>
            <p:cNvPr id="34" name="Straight Connector 33"/>
            <p:cNvCxnSpPr/>
            <p:nvPr/>
          </p:nvCxnSpPr>
          <p:spPr>
            <a:xfrm flipH="1" flipV="1">
              <a:off x="2949027" y="1775840"/>
              <a:ext cx="706208" cy="6152"/>
            </a:xfrm>
            <a:prstGeom prst="line">
              <a:avLst/>
            </a:prstGeom>
            <a:noFill/>
            <a:ln w="19050" cap="flat" cmpd="sng" algn="ctr">
              <a:solidFill>
                <a:srgbClr val="70AD47"/>
              </a:solidFill>
              <a:prstDash val="solid"/>
              <a:miter lim="800000"/>
            </a:ln>
            <a:effectLst/>
          </p:spPr>
        </p:cxnSp>
        <p:sp>
          <p:nvSpPr>
            <p:cNvPr id="35" name="TextBox 34"/>
            <p:cNvSpPr txBox="1"/>
            <p:nvPr/>
          </p:nvSpPr>
          <p:spPr>
            <a:xfrm>
              <a:off x="998344" y="823981"/>
              <a:ext cx="1949094" cy="2061347"/>
            </a:xfrm>
            <a:prstGeom prst="rect">
              <a:avLst/>
            </a:prstGeom>
            <a:noFill/>
            <a:ln>
              <a:solidFill>
                <a:srgbClr val="E7E6E6">
                  <a:lumMod val="50000"/>
                </a:srgbClr>
              </a:solidFill>
            </a:ln>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dirty="0">
                  <a:ln>
                    <a:noFill/>
                  </a:ln>
                  <a:solidFill>
                    <a:prstClr val="white">
                      <a:lumMod val="50000"/>
                    </a:prstClr>
                  </a:solidFill>
                  <a:effectLst/>
                  <a:uLnTx/>
                  <a:uFillTx/>
                  <a:cs typeface="Arial"/>
                  <a:sym typeface="Arial"/>
                </a:rPr>
                <a:t> </a:t>
              </a:r>
            </a:p>
            <a:p>
              <a:pPr marR="0" lvl="0" defTabSz="685783" eaLnBrk="1" fontAlgn="auto" latinLnBrk="0" hangingPunct="1">
                <a:lnSpc>
                  <a:spcPct val="100000"/>
                </a:lnSpc>
                <a:spcBef>
                  <a:spcPts val="0"/>
                </a:spcBef>
                <a:spcAft>
                  <a:spcPts val="0"/>
                </a:spcAft>
                <a:buClrTx/>
                <a:buSzTx/>
                <a:tabLst/>
                <a:defRPr/>
              </a:pPr>
              <a:r>
                <a:rPr kumimoji="0" lang="pt-BR" sz="1400" b="1" i="1" u="none" strike="noStrike" kern="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Arial"/>
                  <a:sym typeface="Arial"/>
                </a:rPr>
                <a:t>What do you offer that makes the customers happy?</a:t>
              </a:r>
            </a:p>
            <a:p>
              <a:pPr marL="0" marR="0" lvl="0" indent="0" defTabSz="685783" eaLnBrk="1" fontAlgn="auto" latinLnBrk="0" hangingPunct="1">
                <a:lnSpc>
                  <a:spcPct val="100000"/>
                </a:lnSpc>
                <a:spcBef>
                  <a:spcPts val="0"/>
                </a:spcBef>
                <a:spcAft>
                  <a:spcPts val="0"/>
                </a:spcAft>
                <a:buClrTx/>
                <a:buSzTx/>
                <a:buFont typeface="Arial"/>
                <a:buNone/>
                <a:tabLst/>
                <a:defRPr/>
              </a:pPr>
              <a:endParaRPr lang="en-US" sz="1400" kern="0" dirty="0">
                <a:solidFill>
                  <a:prstClr val="white">
                    <a:lumMod val="50000"/>
                  </a:prstClr>
                </a:solidFill>
                <a:latin typeface="Verdana" panose="020B0604030504040204" pitchFamily="34" charset="0"/>
                <a:ea typeface="Verdana" panose="020B0604030504040204" pitchFamily="34" charset="0"/>
                <a:cs typeface="Arial"/>
                <a:sym typeface="Wingdings" panose="05000000000000000000" pitchFamily="2" charset="2"/>
              </a:endParaRPr>
            </a:p>
            <a:p>
              <a:pPr marL="0" marR="0" lvl="0" indent="0" algn="just" defTabSz="685783" eaLnBrk="1" fontAlgn="auto" latinLnBrk="0" hangingPunct="1">
                <a:lnSpc>
                  <a:spcPct val="100000"/>
                </a:lnSpc>
                <a:spcBef>
                  <a:spcPts val="0"/>
                </a:spcBef>
                <a:spcAft>
                  <a:spcPts val="0"/>
                </a:spcAft>
                <a:buClrTx/>
                <a:buSzTx/>
                <a:buFont typeface="Arial"/>
                <a:buNone/>
                <a:tabLst/>
                <a:defRPr/>
              </a:pPr>
              <a:r>
                <a:rPr lang="en-US" sz="1400" b="0" i="0" dirty="0">
                  <a:solidFill>
                    <a:srgbClr val="0F0F0F"/>
                  </a:solidFill>
                  <a:effectLst/>
                  <a:latin typeface="Verdana" panose="020B0604030504040204" pitchFamily="34" charset="0"/>
                  <a:ea typeface="Verdana" panose="020B0604030504040204" pitchFamily="34" charset="0"/>
                </a:rPr>
                <a:t>A curated selection of locally made products that are unique, authentic, and carry the personal touch of local artisans. Customers find joy in discovering one-of-a-kind items that tell a story and have cultural significance. Another offering are Detailed artisan profiles and narratives that allow customers to connect with the creative minds behind the products. Building a personal connection with artisans and understanding their stories adds depth and meaning to the shopping experience.</a:t>
              </a:r>
              <a:endParaRPr kumimoji="0" lang="en-US" sz="1400" b="0" i="0" u="none" strike="noStrike" kern="0" cap="none" spc="0" normalizeH="0" baseline="0" noProof="0" dirty="0">
                <a:ln>
                  <a:noFill/>
                </a:ln>
                <a:solidFill>
                  <a:prstClr val="white">
                    <a:lumMod val="50000"/>
                  </a:prstClr>
                </a:solidFill>
                <a:effectLst/>
                <a:uLnTx/>
                <a:uFillTx/>
                <a:cs typeface="Arial"/>
                <a:sym typeface="Wingdings" panose="05000000000000000000" pitchFamily="2" charset="2"/>
              </a:endParaRPr>
            </a:p>
          </p:txBody>
        </p:sp>
        <p:cxnSp>
          <p:nvCxnSpPr>
            <p:cNvPr id="38" name="Straight Connector 37"/>
            <p:cNvCxnSpPr>
              <a:cxnSpLocks/>
            </p:cNvCxnSpPr>
            <p:nvPr/>
          </p:nvCxnSpPr>
          <p:spPr>
            <a:xfrm flipV="1">
              <a:off x="3639097" y="3644573"/>
              <a:ext cx="0" cy="519819"/>
            </a:xfrm>
            <a:prstGeom prst="line">
              <a:avLst/>
            </a:prstGeom>
            <a:noFill/>
            <a:ln w="19050" cap="flat" cmpd="sng" algn="ctr">
              <a:solidFill>
                <a:srgbClr val="70AD47"/>
              </a:solidFill>
              <a:prstDash val="solid"/>
              <a:miter lim="800000"/>
            </a:ln>
            <a:effectLst/>
          </p:spPr>
        </p:cxnSp>
        <p:sp>
          <p:nvSpPr>
            <p:cNvPr id="40" name="TextBox 39"/>
            <p:cNvSpPr txBox="1"/>
            <p:nvPr/>
          </p:nvSpPr>
          <p:spPr>
            <a:xfrm>
              <a:off x="3002193" y="4185036"/>
              <a:ext cx="2316043" cy="1308508"/>
            </a:xfrm>
            <a:prstGeom prst="rect">
              <a:avLst/>
            </a:prstGeom>
            <a:noFill/>
            <a:ln>
              <a:solidFill>
                <a:srgbClr val="E7E6E6">
                  <a:lumMod val="50000"/>
                </a:srgbClr>
              </a:solidFill>
            </a:ln>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 typeface="Arial"/>
                <a:buNone/>
                <a:tabLst/>
                <a:defRPr/>
              </a:pPr>
              <a:endParaRPr kumimoji="0" lang="en-US" sz="1400" b="0" i="0" u="none" strike="noStrike" kern="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Arial"/>
                <a:sym typeface="Wingdings" panose="05000000000000000000" pitchFamily="2" charset="2"/>
              </a:endParaRPr>
            </a:p>
            <a:p>
              <a:pPr marR="0" lvl="0" defTabSz="685783" eaLnBrk="1" fontAlgn="auto" latinLnBrk="0" hangingPunct="1">
                <a:lnSpc>
                  <a:spcPct val="100000"/>
                </a:lnSpc>
                <a:spcBef>
                  <a:spcPts val="0"/>
                </a:spcBef>
                <a:spcAft>
                  <a:spcPts val="0"/>
                </a:spcAft>
                <a:buClrTx/>
                <a:buSzTx/>
                <a:tabLst/>
                <a:defRPr/>
              </a:pPr>
              <a:r>
                <a:rPr kumimoji="0" lang="pt-BR" sz="1400" b="1" i="1" u="none" strike="noStrike" kern="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Arial"/>
                  <a:sym typeface="Arial"/>
                </a:rPr>
                <a:t>Which features of your offering relieve the customer's pains?</a:t>
              </a:r>
              <a:endParaRPr kumimoji="0" lang="en-US" sz="1400" b="1" i="0" u="none" strike="noStrike" kern="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Arial"/>
                <a:sym typeface="Arial"/>
              </a:endParaRPr>
            </a:p>
            <a:p>
              <a:pPr marL="0" marR="0" lvl="0" indent="0" defTabSz="685783" eaLnBrk="1" fontAlgn="auto" latinLnBrk="0" hangingPunct="1">
                <a:lnSpc>
                  <a:spcPct val="100000"/>
                </a:lnSpc>
                <a:spcBef>
                  <a:spcPts val="0"/>
                </a:spcBef>
                <a:spcAft>
                  <a:spcPts val="0"/>
                </a:spcAft>
                <a:buClrTx/>
                <a:buSzTx/>
                <a:buFont typeface="Arial"/>
                <a:buNone/>
                <a:tabLst/>
                <a:defRPr/>
              </a:pPr>
              <a:endParaRPr kumimoji="0" lang="en-US" sz="1400" b="0" i="0" u="none" strike="noStrike" kern="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Arial"/>
                <a:sym typeface="Wingdings" panose="05000000000000000000" pitchFamily="2" charset="2"/>
              </a:endParaRPr>
            </a:p>
            <a:p>
              <a:pPr marL="0" marR="0" lvl="0" indent="0" algn="just" defTabSz="685783" eaLnBrk="1" fontAlgn="auto" latinLnBrk="0" hangingPunct="1">
                <a:lnSpc>
                  <a:spcPct val="100000"/>
                </a:lnSpc>
                <a:spcBef>
                  <a:spcPts val="0"/>
                </a:spcBef>
                <a:spcAft>
                  <a:spcPts val="0"/>
                </a:spcAft>
                <a:buClrTx/>
                <a:buSzTx/>
                <a:buFont typeface="Arial"/>
                <a:buNone/>
                <a:tabLst/>
                <a:defRPr/>
              </a:pPr>
              <a:r>
                <a:rPr lang="en-US" sz="1400" b="1" i="0" dirty="0">
                  <a:solidFill>
                    <a:srgbClr val="0F0F0F"/>
                  </a:solidFill>
                  <a:effectLst/>
                  <a:latin typeface="Verdana" panose="020B0604030504040204" pitchFamily="34" charset="0"/>
                  <a:ea typeface="Verdana" panose="020B0604030504040204" pitchFamily="34" charset="0"/>
                </a:rPr>
                <a:t>Pain Relieved</a:t>
              </a:r>
              <a:r>
                <a:rPr lang="en-US" sz="1400" b="0" i="0" dirty="0">
                  <a:solidFill>
                    <a:srgbClr val="0F0F0F"/>
                  </a:solidFill>
                  <a:effectLst/>
                  <a:latin typeface="Verdana" panose="020B0604030504040204" pitchFamily="34" charset="0"/>
                  <a:ea typeface="Verdana" panose="020B0604030504040204" pitchFamily="34" charset="0"/>
                </a:rPr>
                <a:t>: Overwhelm and difficulty in finding unique, locally made products in a vast market.</a:t>
              </a:r>
            </a:p>
            <a:p>
              <a:pPr marL="0" marR="0" lvl="0" indent="0" algn="just" defTabSz="685783" eaLnBrk="1" fontAlgn="auto" latinLnBrk="0" hangingPunct="1">
                <a:lnSpc>
                  <a:spcPct val="100000"/>
                </a:lnSpc>
                <a:spcBef>
                  <a:spcPts val="0"/>
                </a:spcBef>
                <a:spcAft>
                  <a:spcPts val="0"/>
                </a:spcAft>
                <a:buClrTx/>
                <a:buSzTx/>
                <a:buFont typeface="Arial"/>
                <a:buNone/>
                <a:tabLst/>
                <a:defRPr/>
              </a:pPr>
              <a:r>
                <a:rPr lang="en-US" sz="1400" b="1" i="0" dirty="0">
                  <a:solidFill>
                    <a:srgbClr val="0F0F0F"/>
                  </a:solidFill>
                  <a:effectLst/>
                  <a:latin typeface="Verdana" panose="020B0604030504040204" pitchFamily="34" charset="0"/>
                  <a:ea typeface="Verdana" panose="020B0604030504040204" pitchFamily="34" charset="0"/>
                </a:rPr>
                <a:t>How it Helps</a:t>
              </a:r>
              <a:r>
                <a:rPr lang="en-US" sz="1400" b="0" i="0" dirty="0">
                  <a:solidFill>
                    <a:srgbClr val="0F0F0F"/>
                  </a:solidFill>
                  <a:effectLst/>
                  <a:latin typeface="Verdana" panose="020B0604030504040204" pitchFamily="34" charset="0"/>
                  <a:ea typeface="Verdana" panose="020B0604030504040204" pitchFamily="34" charset="0"/>
                </a:rPr>
                <a:t>: NearbyNectar curates a selection of authentic items, simplifying the process of discovering distinctive products without the need to sift through an extensive range.</a:t>
              </a:r>
              <a:endParaRPr kumimoji="0" lang="en-US" sz="1400" b="0" i="0" u="none" strike="noStrike" kern="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Arial"/>
                <a:sym typeface="Wingdings" panose="05000000000000000000" pitchFamily="2" charset="2"/>
              </a:endParaRPr>
            </a:p>
          </p:txBody>
        </p:sp>
        <p:cxnSp>
          <p:nvCxnSpPr>
            <p:cNvPr id="41" name="Straight Connector 40"/>
            <p:cNvCxnSpPr/>
            <p:nvPr/>
          </p:nvCxnSpPr>
          <p:spPr>
            <a:xfrm flipH="1">
              <a:off x="3515381" y="2838188"/>
              <a:ext cx="36888" cy="0"/>
            </a:xfrm>
            <a:prstGeom prst="line">
              <a:avLst/>
            </a:prstGeom>
            <a:noFill/>
            <a:ln w="19050" cap="flat" cmpd="sng" algn="ctr">
              <a:solidFill>
                <a:srgbClr val="70AD47"/>
              </a:solidFill>
              <a:prstDash val="solid"/>
              <a:miter lim="800000"/>
            </a:ln>
            <a:effectLst/>
          </p:spPr>
        </p:cxnSp>
        <p:cxnSp>
          <p:nvCxnSpPr>
            <p:cNvPr id="43" name="Straight Connector 42"/>
            <p:cNvCxnSpPr>
              <a:cxnSpLocks/>
            </p:cNvCxnSpPr>
            <p:nvPr/>
          </p:nvCxnSpPr>
          <p:spPr>
            <a:xfrm flipV="1">
              <a:off x="5141079" y="2280197"/>
              <a:ext cx="0" cy="139672"/>
            </a:xfrm>
            <a:prstGeom prst="line">
              <a:avLst/>
            </a:prstGeom>
            <a:noFill/>
            <a:ln w="19050" cap="flat" cmpd="sng" algn="ctr">
              <a:solidFill>
                <a:srgbClr val="FFC000"/>
              </a:solidFill>
              <a:prstDash val="solid"/>
              <a:miter lim="800000"/>
            </a:ln>
            <a:effectLst/>
          </p:spPr>
        </p:cxnSp>
        <p:sp>
          <p:nvSpPr>
            <p:cNvPr id="45" name="TextBox 44"/>
            <p:cNvSpPr txBox="1"/>
            <p:nvPr/>
          </p:nvSpPr>
          <p:spPr>
            <a:xfrm>
              <a:off x="3736386" y="860272"/>
              <a:ext cx="4731476" cy="1420538"/>
            </a:xfrm>
            <a:prstGeom prst="rect">
              <a:avLst/>
            </a:prstGeom>
            <a:noFill/>
            <a:ln>
              <a:solidFill>
                <a:srgbClr val="E7E6E6">
                  <a:lumMod val="50000"/>
                </a:srgbClr>
              </a:solidFill>
            </a:ln>
          </p:spPr>
          <p:txBody>
            <a:bodyPr wrap="square" lIns="68580" tIns="34290" rIns="68580" bIns="34290" rtlCol="0" anchor="t">
              <a:spAutoFit/>
            </a:bodyPr>
            <a:lstStyle/>
            <a:p>
              <a:pPr marR="0" lvl="0" defTabSz="685783" eaLnBrk="1" fontAlgn="auto" latinLnBrk="0" hangingPunct="1">
                <a:lnSpc>
                  <a:spcPct val="100000"/>
                </a:lnSpc>
                <a:spcBef>
                  <a:spcPts val="0"/>
                </a:spcBef>
                <a:spcAft>
                  <a:spcPts val="0"/>
                </a:spcAft>
                <a:buClrTx/>
                <a:buSzTx/>
                <a:tabLst/>
                <a:defRPr/>
              </a:pPr>
              <a:r>
                <a:rPr kumimoji="0" lang="pt-BR" sz="1400" b="1" i="1" u="none" strike="noStrike" kern="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Arial"/>
                  <a:sym typeface="Arial"/>
                </a:rPr>
                <a:t>What would make the customer happy? </a:t>
              </a:r>
              <a:r>
                <a:rPr lang="pt-BR" sz="1400" b="1" i="1" kern="0" dirty="0">
                  <a:solidFill>
                    <a:srgbClr val="FF0000"/>
                  </a:solidFill>
                  <a:latin typeface="Verdana" panose="020B0604030504040204" pitchFamily="34" charset="0"/>
                  <a:ea typeface="Verdana" panose="020B0604030504040204" pitchFamily="34" charset="0"/>
                  <a:cs typeface="Calibri" panose="020F0502020204030204"/>
                  <a:sym typeface="Arial"/>
                </a:rPr>
                <a:t> </a:t>
              </a:r>
              <a:r>
                <a:rPr kumimoji="0" lang="pt-BR" sz="1400" b="1" i="1" u="none" strike="noStrike" kern="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Arial"/>
                  <a:sym typeface="Arial"/>
                </a:rPr>
                <a:t>What do the clients want when facing the problem?</a:t>
              </a:r>
            </a:p>
            <a:p>
              <a:pPr marR="0" lvl="0" defTabSz="685783" eaLnBrk="1" fontAlgn="auto" latinLnBrk="0" hangingPunct="1">
                <a:lnSpc>
                  <a:spcPct val="100000"/>
                </a:lnSpc>
                <a:spcBef>
                  <a:spcPts val="0"/>
                </a:spcBef>
                <a:spcAft>
                  <a:spcPts val="0"/>
                </a:spcAft>
                <a:buClrTx/>
                <a:buSzTx/>
                <a:tabLst/>
                <a:defRPr/>
              </a:pPr>
              <a:endParaRPr lang="pt-BR" sz="1400" i="1" kern="0" dirty="0">
                <a:solidFill>
                  <a:prstClr val="black"/>
                </a:solidFill>
                <a:latin typeface="Verdana" panose="020B0604030504040204" pitchFamily="34" charset="0"/>
                <a:ea typeface="Verdana" panose="020B0604030504040204" pitchFamily="34" charset="0"/>
                <a:cs typeface="Arial"/>
                <a:sym typeface="Arial"/>
              </a:endParaRPr>
            </a:p>
            <a:p>
              <a:pPr marR="0" lvl="0" algn="just" defTabSz="685783" eaLnBrk="1" fontAlgn="auto" latinLnBrk="0" hangingPunct="1">
                <a:lnSpc>
                  <a:spcPct val="100000"/>
                </a:lnSpc>
                <a:spcBef>
                  <a:spcPts val="0"/>
                </a:spcBef>
                <a:spcAft>
                  <a:spcPts val="0"/>
                </a:spcAft>
                <a:buClrTx/>
                <a:buSzTx/>
                <a:tabLst/>
                <a:defRPr/>
              </a:pPr>
              <a:r>
                <a:rPr lang="en-US" sz="1400" b="1" i="0" dirty="0">
                  <a:solidFill>
                    <a:srgbClr val="0F0F0F"/>
                  </a:solidFill>
                  <a:effectLst/>
                  <a:latin typeface="Verdana" panose="020B0604030504040204" pitchFamily="34" charset="0"/>
                  <a:ea typeface="Verdana" panose="020B0604030504040204" pitchFamily="34" charset="0"/>
                </a:rPr>
                <a:t>Discovery of Unique and Meaningful Products</a:t>
              </a:r>
              <a:r>
                <a:rPr lang="en-US" sz="1400" b="0" i="0" dirty="0">
                  <a:solidFill>
                    <a:srgbClr val="0F0F0F"/>
                  </a:solidFill>
                  <a:effectLst/>
                  <a:latin typeface="Verdana" panose="020B0604030504040204" pitchFamily="34" charset="0"/>
                  <a:ea typeface="Verdana" panose="020B0604030504040204" pitchFamily="34" charset="0"/>
                </a:rPr>
                <a:t>:</a:t>
              </a:r>
            </a:p>
            <a:p>
              <a:pPr marR="0" lvl="0" algn="just" defTabSz="685783" eaLnBrk="1" fontAlgn="auto" latinLnBrk="0" hangingPunct="1">
                <a:lnSpc>
                  <a:spcPct val="100000"/>
                </a:lnSpc>
                <a:spcBef>
                  <a:spcPts val="0"/>
                </a:spcBef>
                <a:spcAft>
                  <a:spcPts val="0"/>
                </a:spcAft>
                <a:buClrTx/>
                <a:buSzTx/>
                <a:tabLst/>
                <a:defRPr/>
              </a:pPr>
              <a:r>
                <a:rPr lang="en-US" sz="1400" b="0" i="0" dirty="0">
                  <a:solidFill>
                    <a:srgbClr val="0F0F0F"/>
                  </a:solidFill>
                  <a:effectLst/>
                  <a:latin typeface="Verdana" panose="020B0604030504040204" pitchFamily="34" charset="0"/>
                  <a:ea typeface="Verdana" panose="020B0604030504040204" pitchFamily="34" charset="0"/>
                </a:rPr>
                <a:t>Customer Happiness: Customers want to discover products that are unique, meaningful, and tell a story.</a:t>
              </a:r>
            </a:p>
            <a:p>
              <a:pPr marR="0" lvl="0" algn="just" defTabSz="685783" eaLnBrk="1" fontAlgn="auto" latinLnBrk="0" hangingPunct="1">
                <a:lnSpc>
                  <a:spcPct val="100000"/>
                </a:lnSpc>
                <a:spcBef>
                  <a:spcPts val="0"/>
                </a:spcBef>
                <a:spcAft>
                  <a:spcPts val="0"/>
                </a:spcAft>
                <a:buClrTx/>
                <a:buSzTx/>
                <a:tabLst/>
                <a:defRPr/>
              </a:pPr>
              <a:r>
                <a:rPr lang="en-US" sz="1400" b="0" i="0" dirty="0">
                  <a:solidFill>
                    <a:srgbClr val="0F0F0F"/>
                  </a:solidFill>
                  <a:effectLst/>
                  <a:latin typeface="Verdana" panose="020B0604030504040204" pitchFamily="34" charset="0"/>
                  <a:ea typeface="Verdana" panose="020B0604030504040204" pitchFamily="34" charset="0"/>
                </a:rPr>
                <a:t>NearbyNectar Solution: Curates a diverse selection of locally made products, ensuring each item has cultural significance and personal meaning.</a:t>
              </a:r>
            </a:p>
            <a:p>
              <a:pPr marR="0" lvl="0" algn="just" defTabSz="685783" eaLnBrk="1" fontAlgn="auto" latinLnBrk="0" hangingPunct="1">
                <a:lnSpc>
                  <a:spcPct val="100000"/>
                </a:lnSpc>
                <a:spcBef>
                  <a:spcPts val="0"/>
                </a:spcBef>
                <a:spcAft>
                  <a:spcPts val="0"/>
                </a:spcAft>
                <a:buClrTx/>
                <a:buSzTx/>
                <a:tabLst/>
                <a:defRPr/>
              </a:pPr>
              <a:r>
                <a:rPr kumimoji="0" lang="en-US" sz="1400" b="1" i="1" u="none" strike="noStrike" kern="0" cap="none" spc="0" normalizeH="0" baseline="0" noProof="0" dirty="0">
                  <a:ln>
                    <a:noFill/>
                  </a:ln>
                  <a:effectLst/>
                  <a:uLnTx/>
                  <a:uFillTx/>
                  <a:latin typeface="Verdana" panose="020B0604030504040204" pitchFamily="34" charset="0"/>
                  <a:ea typeface="Verdana" panose="020B0604030504040204" pitchFamily="34" charset="0"/>
                  <a:cs typeface="Calibri" panose="020F0502020204030204"/>
                  <a:sym typeface="Arial"/>
                </a:rPr>
                <a:t>Support for Local Artisans and Businesses</a:t>
              </a:r>
              <a:r>
                <a:rPr kumimoji="0" lang="en-US" sz="1400" b="0" i="1" u="none" strike="noStrike" kern="0" cap="none" spc="0" normalizeH="0" baseline="0" noProof="0" dirty="0">
                  <a:ln>
                    <a:noFill/>
                  </a:ln>
                  <a:effectLst/>
                  <a:uLnTx/>
                  <a:uFillTx/>
                  <a:latin typeface="Verdana" panose="020B0604030504040204" pitchFamily="34" charset="0"/>
                  <a:ea typeface="Verdana" panose="020B0604030504040204" pitchFamily="34" charset="0"/>
                  <a:cs typeface="Calibri" panose="020F0502020204030204"/>
                  <a:sym typeface="Arial"/>
                </a:rPr>
                <a:t>:</a:t>
              </a:r>
            </a:p>
            <a:p>
              <a:pPr marR="0" lvl="0" algn="just" defTabSz="685783" eaLnBrk="1" fontAlgn="auto" latinLnBrk="0" hangingPunct="1">
                <a:lnSpc>
                  <a:spcPct val="100000"/>
                </a:lnSpc>
                <a:spcBef>
                  <a:spcPts val="0"/>
                </a:spcBef>
                <a:spcAft>
                  <a:spcPts val="0"/>
                </a:spcAft>
                <a:buClrTx/>
                <a:buSzTx/>
                <a:tabLst/>
                <a:defRPr/>
              </a:pPr>
              <a:r>
                <a:rPr kumimoji="0" lang="en-US" sz="1400" b="0" i="1" u="none" strike="noStrike" kern="0" cap="none" spc="0" normalizeH="0" baseline="0" noProof="0" dirty="0">
                  <a:ln>
                    <a:noFill/>
                  </a:ln>
                  <a:effectLst/>
                  <a:uLnTx/>
                  <a:uFillTx/>
                  <a:latin typeface="Verdana" panose="020B0604030504040204" pitchFamily="34" charset="0"/>
                  <a:ea typeface="Verdana" panose="020B0604030504040204" pitchFamily="34" charset="0"/>
                  <a:cs typeface="Calibri" panose="020F0502020204030204"/>
                  <a:sym typeface="Arial"/>
                </a:rPr>
                <a:t>Customer Happiness: Customers want to contribute to the success and sustainability of local artisans and businesses.</a:t>
              </a:r>
            </a:p>
            <a:p>
              <a:pPr marR="0" lvl="0" algn="just" defTabSz="685783" eaLnBrk="1" fontAlgn="auto" latinLnBrk="0" hangingPunct="1">
                <a:lnSpc>
                  <a:spcPct val="100000"/>
                </a:lnSpc>
                <a:spcBef>
                  <a:spcPts val="0"/>
                </a:spcBef>
                <a:spcAft>
                  <a:spcPts val="0"/>
                </a:spcAft>
                <a:buClrTx/>
                <a:buSzTx/>
                <a:tabLst/>
                <a:defRPr/>
              </a:pPr>
              <a:r>
                <a:rPr kumimoji="0" lang="en-US" sz="1400" b="0" i="1" u="none" strike="noStrike" kern="0" cap="none" spc="0" normalizeH="0" baseline="0" noProof="0" dirty="0">
                  <a:ln>
                    <a:noFill/>
                  </a:ln>
                  <a:effectLst/>
                  <a:uLnTx/>
                  <a:uFillTx/>
                  <a:latin typeface="Verdana" panose="020B0604030504040204" pitchFamily="34" charset="0"/>
                  <a:ea typeface="Verdana" panose="020B0604030504040204" pitchFamily="34" charset="0"/>
                  <a:cs typeface="Calibri" panose="020F0502020204030204"/>
                  <a:sym typeface="Arial"/>
                </a:rPr>
                <a:t>NearbyNectar Solution: Provides a platform for artisans to showcase their work, fostering a direct connection between customers and the local creative community.</a:t>
              </a:r>
              <a:endParaRPr kumimoji="0" lang="pt-BR" sz="1400" b="0" i="1" u="none" strike="noStrike" kern="0" cap="none" spc="0" normalizeH="0" baseline="0" noProof="0" dirty="0">
                <a:ln>
                  <a:noFill/>
                </a:ln>
                <a:effectLst/>
                <a:uLnTx/>
                <a:uFillTx/>
                <a:latin typeface="Verdana" panose="020B0604030504040204" pitchFamily="34" charset="0"/>
                <a:ea typeface="Verdana" panose="020B0604030504040204" pitchFamily="34" charset="0"/>
                <a:cs typeface="Calibri" panose="020F0502020204030204"/>
                <a:sym typeface="Arial"/>
              </a:endParaRPr>
            </a:p>
          </p:txBody>
        </p:sp>
        <p:cxnSp>
          <p:nvCxnSpPr>
            <p:cNvPr id="46" name="Straight Connector 45"/>
            <p:cNvCxnSpPr/>
            <p:nvPr/>
          </p:nvCxnSpPr>
          <p:spPr>
            <a:xfrm>
              <a:off x="5824125" y="2947312"/>
              <a:ext cx="151861" cy="2850"/>
            </a:xfrm>
            <a:prstGeom prst="line">
              <a:avLst/>
            </a:prstGeom>
            <a:noFill/>
            <a:ln w="6350" cap="flat" cmpd="sng" algn="ctr">
              <a:solidFill>
                <a:srgbClr val="ED7D31"/>
              </a:solidFill>
              <a:prstDash val="solid"/>
              <a:miter lim="800000"/>
            </a:ln>
            <a:effectLst/>
          </p:spPr>
        </p:cxnSp>
        <p:cxnSp>
          <p:nvCxnSpPr>
            <p:cNvPr id="47" name="Straight Connector 46"/>
            <p:cNvCxnSpPr>
              <a:cxnSpLocks/>
            </p:cNvCxnSpPr>
            <p:nvPr/>
          </p:nvCxnSpPr>
          <p:spPr>
            <a:xfrm flipH="1" flipV="1">
              <a:off x="5966294" y="2339911"/>
              <a:ext cx="8108" cy="1796958"/>
            </a:xfrm>
            <a:prstGeom prst="line">
              <a:avLst/>
            </a:prstGeom>
            <a:noFill/>
            <a:ln w="6350" cap="flat" cmpd="sng" algn="ctr">
              <a:solidFill>
                <a:srgbClr val="ED7D31"/>
              </a:solidFill>
              <a:prstDash val="solid"/>
              <a:miter lim="800000"/>
            </a:ln>
            <a:effectLst/>
          </p:spPr>
        </p:cxnSp>
        <p:cxnSp>
          <p:nvCxnSpPr>
            <p:cNvPr id="48" name="Straight Connector 47"/>
            <p:cNvCxnSpPr/>
            <p:nvPr/>
          </p:nvCxnSpPr>
          <p:spPr>
            <a:xfrm flipV="1">
              <a:off x="5136822" y="3644573"/>
              <a:ext cx="1" cy="385252"/>
            </a:xfrm>
            <a:prstGeom prst="line">
              <a:avLst/>
            </a:prstGeom>
            <a:noFill/>
            <a:ln w="19050" cap="flat" cmpd="sng" algn="ctr">
              <a:solidFill>
                <a:srgbClr val="FFC000"/>
              </a:solidFill>
              <a:prstDash val="solid"/>
              <a:miter lim="800000"/>
            </a:ln>
            <a:effectLst/>
          </p:spPr>
        </p:cxnSp>
        <p:cxnSp>
          <p:nvCxnSpPr>
            <p:cNvPr id="49" name="Straight Connector 48"/>
            <p:cNvCxnSpPr>
              <a:cxnSpLocks/>
            </p:cNvCxnSpPr>
            <p:nvPr/>
          </p:nvCxnSpPr>
          <p:spPr>
            <a:xfrm flipH="1">
              <a:off x="5136823" y="4029825"/>
              <a:ext cx="616280" cy="0"/>
            </a:xfrm>
            <a:prstGeom prst="line">
              <a:avLst/>
            </a:prstGeom>
            <a:noFill/>
            <a:ln w="19050" cap="flat" cmpd="sng" algn="ctr">
              <a:solidFill>
                <a:srgbClr val="FFC000"/>
              </a:solidFill>
              <a:prstDash val="solid"/>
              <a:miter lim="800000"/>
            </a:ln>
            <a:effectLst/>
          </p:spPr>
        </p:cxnSp>
        <p:sp>
          <p:nvSpPr>
            <p:cNvPr id="50" name="TextBox 49"/>
            <p:cNvSpPr txBox="1"/>
            <p:nvPr/>
          </p:nvSpPr>
          <p:spPr>
            <a:xfrm>
              <a:off x="5410737" y="4325118"/>
              <a:ext cx="3057125" cy="1169591"/>
            </a:xfrm>
            <a:prstGeom prst="rect">
              <a:avLst/>
            </a:prstGeom>
            <a:noFill/>
            <a:ln>
              <a:solidFill>
                <a:srgbClr val="E7E6E6">
                  <a:lumMod val="50000"/>
                </a:srgbClr>
              </a:solidFill>
            </a:ln>
          </p:spPr>
          <p:txBody>
            <a:bodyPr wrap="square" lIns="68580" tIns="34290" rIns="68580" bIns="34290" rtlCol="0" anchor="t">
              <a:spAutoFit/>
            </a:bodyPr>
            <a:lstStyle/>
            <a:p>
              <a:pPr marR="0" lvl="0" defTabSz="685783" eaLnBrk="1" fontAlgn="auto" latinLnBrk="0" hangingPunct="1">
                <a:lnSpc>
                  <a:spcPct val="100000"/>
                </a:lnSpc>
                <a:spcBef>
                  <a:spcPts val="0"/>
                </a:spcBef>
                <a:spcAft>
                  <a:spcPts val="0"/>
                </a:spcAft>
                <a:buClrTx/>
                <a:buSzTx/>
                <a:tabLst/>
                <a:defRPr/>
              </a:pPr>
              <a:r>
                <a:rPr kumimoji="0" lang="pt-BR" sz="1400" b="1" i="1" u="none" strike="noStrike" kern="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Arial"/>
                  <a:sym typeface="Arial"/>
                </a:rPr>
                <a:t>What are the pains of the clients when facing the problem?</a:t>
              </a:r>
            </a:p>
            <a:p>
              <a:pPr marR="0" lvl="0" defTabSz="685783" eaLnBrk="1" fontAlgn="auto" latinLnBrk="0" hangingPunct="1">
                <a:lnSpc>
                  <a:spcPct val="100000"/>
                </a:lnSpc>
                <a:spcBef>
                  <a:spcPts val="0"/>
                </a:spcBef>
                <a:spcAft>
                  <a:spcPts val="0"/>
                </a:spcAft>
                <a:buClrTx/>
                <a:buSzTx/>
                <a:tabLst/>
                <a:defRPr/>
              </a:pPr>
              <a:endParaRPr lang="pt-BR" sz="1400" i="1" kern="0" dirty="0">
                <a:solidFill>
                  <a:prstClr val="black"/>
                </a:solidFill>
                <a:latin typeface="Verdana" panose="020B0604030504040204" pitchFamily="34" charset="0"/>
                <a:ea typeface="Verdana" panose="020B0604030504040204" pitchFamily="34" charset="0"/>
                <a:cs typeface="Arial"/>
                <a:sym typeface="Arial"/>
              </a:endParaRPr>
            </a:p>
            <a:p>
              <a:pPr marR="0" lvl="0" algn="just" defTabSz="685783" eaLnBrk="1" fontAlgn="auto" latinLnBrk="0" hangingPunct="1">
                <a:lnSpc>
                  <a:spcPct val="100000"/>
                </a:lnSpc>
                <a:spcBef>
                  <a:spcPts val="0"/>
                </a:spcBef>
                <a:spcAft>
                  <a:spcPts val="0"/>
                </a:spcAft>
                <a:buClrTx/>
                <a:buSzTx/>
                <a:tabLst/>
                <a:defRPr/>
              </a:pPr>
              <a:r>
                <a:rPr lang="en-US" sz="1400" b="0" i="0" dirty="0">
                  <a:solidFill>
                    <a:srgbClr val="0F0F0F"/>
                  </a:solidFill>
                  <a:effectLst/>
                  <a:latin typeface="Verdana" panose="020B0604030504040204" pitchFamily="34" charset="0"/>
                  <a:ea typeface="Verdana" panose="020B0604030504040204" pitchFamily="34" charset="0"/>
                </a:rPr>
                <a:t>Clients struggle to discover a diverse range of locally made products due to limited visibility in traditional marketplaces or online searches because limited visibility makes it challenging for clients to explore a wide array of unique and local items. Clients face difficulties in discerning authentic locally made products from mass-produced or generic items because the authenticity of products may be obscured, leading to uncertainty about the origin and craftsmanship.</a:t>
              </a:r>
              <a:endParaRPr kumimoji="0" lang="pt-BR" sz="1400" b="0" i="1"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Calibri" panose="020F0502020204030204"/>
                <a:sym typeface="Arial"/>
              </a:endParaRPr>
            </a:p>
          </p:txBody>
        </p:sp>
        <p:sp>
          <p:nvSpPr>
            <p:cNvPr id="51" name="TextBox 50"/>
            <p:cNvSpPr txBox="1"/>
            <p:nvPr/>
          </p:nvSpPr>
          <p:spPr>
            <a:xfrm>
              <a:off x="6040276" y="2339911"/>
              <a:ext cx="2427586" cy="1796958"/>
            </a:xfrm>
            <a:prstGeom prst="rect">
              <a:avLst/>
            </a:prstGeom>
            <a:noFill/>
            <a:ln>
              <a:solidFill>
                <a:srgbClr val="E7E6E6">
                  <a:lumMod val="50000"/>
                </a:srgbClr>
              </a:solidFill>
            </a:ln>
          </p:spPr>
          <p:txBody>
            <a:bodyPr wrap="square" lIns="68580" tIns="34290" rIns="68580" bIns="34290" rtlCol="0" anchor="t">
              <a:spAutoFit/>
            </a:bodyPr>
            <a:lstStyle/>
            <a:p>
              <a:pPr marR="0" lvl="0" defTabSz="685783" eaLnBrk="1" fontAlgn="auto" latinLnBrk="0" hangingPunct="1">
                <a:lnSpc>
                  <a:spcPct val="100000"/>
                </a:lnSpc>
                <a:spcBef>
                  <a:spcPts val="0"/>
                </a:spcBef>
                <a:spcAft>
                  <a:spcPts val="0"/>
                </a:spcAft>
                <a:buClrTx/>
                <a:buSzTx/>
                <a:tabLst/>
                <a:defRPr/>
              </a:pPr>
              <a:r>
                <a:rPr kumimoji="0" lang="pt-BR" sz="1400" b="1" i="1" u="none" strike="noStrike" kern="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Arial"/>
                  <a:sym typeface="Arial"/>
                </a:rPr>
                <a:t>What do the clients do (actions) when facing the problem?</a:t>
              </a:r>
              <a:endParaRPr kumimoji="0" lang="en-US" sz="1400" b="1" i="0" u="none" strike="noStrike" kern="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Calibri" panose="020F0502020204030204"/>
                <a:sym typeface="Arial"/>
              </a:endParaRPr>
            </a:p>
            <a:p>
              <a:pPr marR="0" lvl="0" defTabSz="685783" eaLnBrk="1" fontAlgn="auto" latinLnBrk="0" hangingPunct="1">
                <a:lnSpc>
                  <a:spcPct val="100000"/>
                </a:lnSpc>
                <a:spcBef>
                  <a:spcPts val="0"/>
                </a:spcBef>
                <a:spcAft>
                  <a:spcPts val="0"/>
                </a:spcAft>
                <a:buClrTx/>
                <a:buSzTx/>
                <a:tabLst/>
                <a:defRPr/>
              </a:pPr>
              <a:endParaRPr kumimoji="0" lang="en-US" sz="1400" b="0" i="0" u="none" strike="noStrike" kern="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Calibri" panose="020F0502020204030204"/>
                <a:sym typeface="Arial"/>
              </a:endParaRPr>
            </a:p>
            <a:p>
              <a:pPr marR="0" lvl="0" algn="just" defTabSz="685783" eaLnBrk="1" fontAlgn="auto" latinLnBrk="0" hangingPunct="1">
                <a:lnSpc>
                  <a:spcPct val="100000"/>
                </a:lnSpc>
                <a:spcBef>
                  <a:spcPts val="0"/>
                </a:spcBef>
                <a:spcAft>
                  <a:spcPts val="0"/>
                </a:spcAft>
                <a:buClrTx/>
                <a:buSzTx/>
                <a:tabLst/>
                <a:defRPr/>
              </a:pPr>
              <a:r>
                <a:rPr lang="en-US" sz="1400" b="0" i="0" dirty="0">
                  <a:solidFill>
                    <a:srgbClr val="0F0F0F"/>
                  </a:solidFill>
                  <a:effectLst/>
                  <a:latin typeface="Verdana" panose="020B0604030504040204" pitchFamily="34" charset="0"/>
                  <a:ea typeface="Verdana" panose="020B0604030504040204" pitchFamily="34" charset="0"/>
                </a:rPr>
                <a:t>Clients often turn to online search engines to find locally made products or solutions to their specific needs because Online searches provide a quick and accessible way to discover platforms, marketplaces, or information related to locally made products. Clients may explore existing online marketplaces or e-commerce platforms in the hope of finding a diverse range of locally crafted items because established marketplaces are often the first go-to for shoppers, offering a wide selection, but the challenge might be in finding truly unique and local products.</a:t>
              </a:r>
              <a:endParaRPr kumimoji="0" lang="en-US" sz="1400" b="0" i="0" u="none" strike="noStrike" kern="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Calibri" panose="020F0502020204030204"/>
                <a:sym typeface="Arial"/>
              </a:endParaRPr>
            </a:p>
          </p:txBody>
        </p:sp>
        <p:sp>
          <p:nvSpPr>
            <p:cNvPr id="52" name="TextBox 51"/>
            <p:cNvSpPr txBox="1"/>
            <p:nvPr/>
          </p:nvSpPr>
          <p:spPr>
            <a:xfrm>
              <a:off x="998430" y="2986129"/>
              <a:ext cx="1948443" cy="2563241"/>
            </a:xfrm>
            <a:prstGeom prst="rect">
              <a:avLst/>
            </a:prstGeom>
            <a:noFill/>
            <a:ln>
              <a:solidFill>
                <a:srgbClr val="E7E6E6">
                  <a:lumMod val="50000"/>
                </a:srgbClr>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t-BR" sz="1400" b="1" i="1" u="none" strike="noStrike" kern="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Arial"/>
                  <a:sym typeface="Arial"/>
                </a:rPr>
                <a:t>What is the product or service that you are offering?</a:t>
              </a:r>
              <a:endParaRPr kumimoji="0" lang="en-US" sz="1400" b="1" i="0" u="none" strike="noStrike" kern="0" cap="none" spc="0" normalizeH="0" baseline="0" noProof="0" dirty="0">
                <a:ln>
                  <a:noFill/>
                </a:ln>
                <a:solidFill>
                  <a:srgbClr val="FF0000"/>
                </a:solidFill>
                <a:effectLst/>
                <a:uLnTx/>
                <a:uFillTx/>
                <a:latin typeface="Verdana" panose="020B0604030504040204" pitchFamily="34" charset="0"/>
                <a:ea typeface="Verdana" panose="020B0604030504040204" pitchFamily="34" charset="0"/>
                <a:cs typeface="Arial"/>
                <a:sym typeface="Arial"/>
              </a:endParaRPr>
            </a:p>
            <a:p>
              <a:pPr marL="0" marR="0" lvl="0" indent="0" algn="just" defTabSz="685783" eaLnBrk="1" fontAlgn="auto" latinLnBrk="0" hangingPunct="1">
                <a:lnSpc>
                  <a:spcPct val="100000"/>
                </a:lnSpc>
                <a:spcBef>
                  <a:spcPts val="0"/>
                </a:spcBef>
                <a:spcAft>
                  <a:spcPts val="0"/>
                </a:spcAft>
                <a:buClrTx/>
                <a:buSzTx/>
                <a:buFont typeface="Arial"/>
                <a:buNone/>
                <a:tabLst/>
                <a:defRPr/>
              </a:pPr>
              <a:endParaRPr kumimoji="0" lang="en-IN" sz="1400" b="0" i="0" u="none" strike="noStrike" kern="0" cap="none" spc="0" normalizeH="0" baseline="0" noProof="0" dirty="0">
                <a:ln>
                  <a:noFill/>
                </a:ln>
                <a:solidFill>
                  <a:prstClr val="white">
                    <a:lumMod val="50000"/>
                  </a:prstClr>
                </a:solidFill>
                <a:effectLst/>
                <a:uLnTx/>
                <a:uFillTx/>
                <a:latin typeface="Verdana" panose="020B0604030504040204" pitchFamily="34" charset="0"/>
                <a:ea typeface="Verdana" panose="020B0604030504040204" pitchFamily="34" charset="0"/>
                <a:cs typeface="Arial"/>
                <a:sym typeface="Arial"/>
              </a:endParaRPr>
            </a:p>
            <a:p>
              <a:pPr marL="0" marR="0" lvl="0" indent="0" algn="just" defTabSz="685783" eaLnBrk="1" fontAlgn="auto" latinLnBrk="0" hangingPunct="1">
                <a:lnSpc>
                  <a:spcPct val="100000"/>
                </a:lnSpc>
                <a:spcBef>
                  <a:spcPts val="0"/>
                </a:spcBef>
                <a:spcAft>
                  <a:spcPts val="0"/>
                </a:spcAft>
                <a:buClrTx/>
                <a:buSzTx/>
                <a:buFont typeface="Arial"/>
                <a:buNone/>
                <a:tabLst/>
                <a:defRPr/>
              </a:pPr>
              <a:r>
                <a:rPr lang="en-US" sz="1400" b="1" i="0" dirty="0">
                  <a:solidFill>
                    <a:srgbClr val="0F0F0F"/>
                  </a:solidFill>
                  <a:effectLst/>
                  <a:latin typeface="Verdana" panose="020B0604030504040204" pitchFamily="34" charset="0"/>
                  <a:ea typeface="Verdana" panose="020B0604030504040204" pitchFamily="34" charset="0"/>
                </a:rPr>
                <a:t>Online Marketplace for Locally Made Products</a:t>
              </a:r>
              <a:r>
                <a:rPr lang="en-US" sz="1400" b="0" i="0" dirty="0">
                  <a:solidFill>
                    <a:srgbClr val="0F0F0F"/>
                  </a:solidFill>
                  <a:effectLst/>
                  <a:latin typeface="Verdana" panose="020B0604030504040204" pitchFamily="34" charset="0"/>
                  <a:ea typeface="Verdana" panose="020B0604030504040204" pitchFamily="34" charset="0"/>
                </a:rPr>
                <a:t>: NearbyNectar serves as a central hub where local artisans and businesses can showcase and sell their unique, handmade products. </a:t>
              </a:r>
            </a:p>
            <a:p>
              <a:pPr marL="0" marR="0" lvl="0" indent="0" algn="just" defTabSz="685783" eaLnBrk="1" fontAlgn="auto" latinLnBrk="0" hangingPunct="1">
                <a:lnSpc>
                  <a:spcPct val="100000"/>
                </a:lnSpc>
                <a:spcBef>
                  <a:spcPts val="0"/>
                </a:spcBef>
                <a:spcAft>
                  <a:spcPts val="0"/>
                </a:spcAft>
                <a:buClrTx/>
                <a:buSzTx/>
                <a:buFont typeface="Arial"/>
                <a:buNone/>
                <a:tabLst/>
                <a:defRPr/>
              </a:pPr>
              <a:r>
                <a:rPr lang="en-US" sz="1400" b="1" i="0" dirty="0">
                  <a:solidFill>
                    <a:srgbClr val="0F0F0F"/>
                  </a:solidFill>
                  <a:effectLst/>
                  <a:latin typeface="Verdana" panose="020B0604030504040204" pitchFamily="34" charset="0"/>
                  <a:ea typeface="Verdana" panose="020B0604030504040204" pitchFamily="34" charset="0"/>
                </a:rPr>
                <a:t>Curated Selection of Unique Products: </a:t>
              </a:r>
              <a:r>
                <a:rPr lang="en-US" sz="1400" b="0" i="0" dirty="0">
                  <a:solidFill>
                    <a:srgbClr val="0F0F0F"/>
                  </a:solidFill>
                  <a:effectLst/>
                  <a:latin typeface="Verdana" panose="020B0604030504040204" pitchFamily="34" charset="0"/>
                  <a:ea typeface="Verdana" panose="020B0604030504040204" pitchFamily="34" charset="0"/>
                </a:rPr>
                <a:t>The platform offers a curated collection of locally made products, ranging from handmade crafts, artwork, clothing, home goods, and more. </a:t>
              </a:r>
            </a:p>
            <a:p>
              <a:pPr marL="0" marR="0" lvl="0" indent="0" algn="just" defTabSz="685783" eaLnBrk="1" fontAlgn="auto" latinLnBrk="0" hangingPunct="1">
                <a:lnSpc>
                  <a:spcPct val="100000"/>
                </a:lnSpc>
                <a:spcBef>
                  <a:spcPts val="0"/>
                </a:spcBef>
                <a:spcAft>
                  <a:spcPts val="0"/>
                </a:spcAft>
                <a:buClrTx/>
                <a:buSzTx/>
                <a:buFont typeface="Arial"/>
                <a:buNone/>
                <a:tabLst/>
                <a:defRPr/>
              </a:pPr>
              <a:r>
                <a:rPr lang="en-US" sz="1400" b="1" i="0" dirty="0">
                  <a:solidFill>
                    <a:srgbClr val="0F0F0F"/>
                  </a:solidFill>
                  <a:effectLst/>
                  <a:latin typeface="Verdana" panose="020B0604030504040204" pitchFamily="34" charset="0"/>
                  <a:ea typeface="Verdana" panose="020B0604030504040204" pitchFamily="34" charset="0"/>
                </a:rPr>
                <a:t>Personalized Search and Recommendations</a:t>
              </a:r>
              <a:r>
                <a:rPr lang="en-US" sz="1400" b="0" i="0" dirty="0">
                  <a:solidFill>
                    <a:srgbClr val="0F0F0F"/>
                  </a:solidFill>
                  <a:effectLst/>
                  <a:latin typeface="Verdana" panose="020B0604030504040204" pitchFamily="34" charset="0"/>
                  <a:ea typeface="Verdana" panose="020B0604030504040204" pitchFamily="34" charset="0"/>
                </a:rPr>
                <a:t>: The platform offers advanced search and recommendation features that tailor product suggestions based on individual preferences.</a:t>
              </a:r>
              <a:endParaRPr kumimoji="0" lang="en-IN" sz="1400" b="0" i="0" u="none" strike="noStrike" kern="0" cap="none" spc="0" normalizeH="0" baseline="0" noProof="0" dirty="0">
                <a:ln>
                  <a:noFill/>
                </a:ln>
                <a:solidFill>
                  <a:prstClr val="white">
                    <a:lumMod val="50000"/>
                  </a:prstClr>
                </a:solidFill>
                <a:effectLst/>
                <a:uLnTx/>
                <a:uFillTx/>
                <a:cs typeface="Arial"/>
                <a:sym typeface="Arial"/>
              </a:endParaRPr>
            </a:p>
            <a:p>
              <a:pPr marL="0" marR="0" lvl="0" indent="0" algn="just" defTabSz="685783" eaLnBrk="1" fontAlgn="auto" latinLnBrk="0" hangingPunct="1">
                <a:lnSpc>
                  <a:spcPct val="100000"/>
                </a:lnSpc>
                <a:spcBef>
                  <a:spcPts val="0"/>
                </a:spcBef>
                <a:spcAft>
                  <a:spcPts val="0"/>
                </a:spcAft>
                <a:buClrTx/>
                <a:buSzTx/>
                <a:buFont typeface="Arial"/>
                <a:buNone/>
                <a:tabLst/>
                <a:defRPr/>
              </a:pPr>
              <a:endParaRPr kumimoji="0" lang="en-IN" sz="1400" b="0" i="0" u="none" strike="noStrike" kern="0" cap="none" spc="0" normalizeH="0" baseline="0" noProof="0" dirty="0">
                <a:ln>
                  <a:noFill/>
                </a:ln>
                <a:solidFill>
                  <a:prstClr val="white">
                    <a:lumMod val="50000"/>
                  </a:prstClr>
                </a:solidFill>
                <a:effectLst/>
                <a:uLnTx/>
                <a:uFillTx/>
                <a:cs typeface="Arial"/>
                <a:sym typeface="Arial"/>
              </a:endParaRPr>
            </a:p>
            <a:p>
              <a:pPr marL="0" marR="0" lvl="0" indent="0" algn="just" defTabSz="685783" eaLnBrk="1" fontAlgn="auto" latinLnBrk="0" hangingPunct="1">
                <a:lnSpc>
                  <a:spcPct val="100000"/>
                </a:lnSpc>
                <a:spcBef>
                  <a:spcPts val="0"/>
                </a:spcBef>
                <a:spcAft>
                  <a:spcPts val="0"/>
                </a:spcAft>
                <a:buClrTx/>
                <a:buSzTx/>
                <a:buFont typeface="Arial"/>
                <a:buNone/>
                <a:tabLst/>
                <a:defRPr/>
              </a:pPr>
              <a:endParaRPr kumimoji="0" lang="en-IN" sz="1400" b="0" i="0" u="none" strike="noStrike" kern="0" cap="none" spc="0" normalizeH="0" baseline="0" noProof="0" dirty="0">
                <a:ln>
                  <a:noFill/>
                </a:ln>
                <a:solidFill>
                  <a:prstClr val="white">
                    <a:lumMod val="50000"/>
                  </a:prstClr>
                </a:solidFill>
                <a:effectLst/>
                <a:uLnTx/>
                <a:uFillTx/>
                <a:cs typeface="Arial"/>
                <a:sym typeface="Arial"/>
              </a:endParaRPr>
            </a:p>
          </p:txBody>
        </p:sp>
        <p:cxnSp>
          <p:nvCxnSpPr>
            <p:cNvPr id="53" name="Straight Connector 52"/>
            <p:cNvCxnSpPr>
              <a:cxnSpLocks/>
            </p:cNvCxnSpPr>
            <p:nvPr/>
          </p:nvCxnSpPr>
          <p:spPr>
            <a:xfrm flipV="1">
              <a:off x="3252885" y="3644573"/>
              <a:ext cx="0" cy="432991"/>
            </a:xfrm>
            <a:prstGeom prst="line">
              <a:avLst/>
            </a:prstGeom>
            <a:noFill/>
            <a:ln w="19050" cap="flat" cmpd="sng" algn="ctr">
              <a:solidFill>
                <a:srgbClr val="70AD47"/>
              </a:solidFill>
              <a:prstDash val="solid"/>
              <a:miter lim="800000"/>
            </a:ln>
            <a:effectLst/>
          </p:spPr>
        </p:cxnSp>
      </p:grpSp>
      <p:sp>
        <p:nvSpPr>
          <p:cNvPr id="8" name="Rectangle 7"/>
          <p:cNvSpPr/>
          <p:nvPr/>
        </p:nvSpPr>
        <p:spPr>
          <a:xfrm>
            <a:off x="8016362" y="4626289"/>
            <a:ext cx="1714342" cy="369332"/>
          </a:xfrm>
          <a:prstGeom prst="rect">
            <a:avLst/>
          </a:prstGeom>
        </p:spPr>
        <p:txBody>
          <a:bodyPr wrap="square">
            <a:spAutoFit/>
          </a:bodyPr>
          <a:lstStyle/>
          <a:p>
            <a:pPr algn="ctr"/>
            <a:r>
              <a:rPr lang="en-US" dirty="0"/>
              <a:t>FIT</a:t>
            </a:r>
          </a:p>
        </p:txBody>
      </p:sp>
      <p:sp>
        <p:nvSpPr>
          <p:cNvPr id="2" name="Rectangle 1"/>
          <p:cNvSpPr/>
          <p:nvPr/>
        </p:nvSpPr>
        <p:spPr>
          <a:xfrm>
            <a:off x="6286487" y="1477264"/>
            <a:ext cx="248786" cy="369332"/>
          </a:xfrm>
          <a:prstGeom prst="rect">
            <a:avLst/>
          </a:prstGeom>
        </p:spPr>
        <p:txBody>
          <a:bodyPr wrap="none">
            <a:spAutoFit/>
          </a:bodyPr>
          <a:lstStyle/>
          <a:p>
            <a:r>
              <a:rPr lang="en-US" dirty="0">
                <a:solidFill>
                  <a:srgbClr val="292929"/>
                </a:solidFill>
                <a:latin typeface="charter"/>
              </a:rPr>
              <a:t>.</a:t>
            </a:r>
            <a:endParaRPr lang="en-US" dirty="0"/>
          </a:p>
        </p:txBody>
      </p:sp>
      <p:pic>
        <p:nvPicPr>
          <p:cNvPr id="4" name="Picture 3">
            <a:extLst>
              <a:ext uri="{FF2B5EF4-FFF2-40B4-BE49-F238E27FC236}">
                <a16:creationId xmlns:a16="http://schemas.microsoft.com/office/drawing/2014/main" id="{EBD9E59F-22F5-1863-1BC3-2D6EE45F20D0}"/>
              </a:ext>
            </a:extLst>
          </p:cNvPr>
          <p:cNvPicPr>
            <a:picLocks noChangeAspect="1"/>
          </p:cNvPicPr>
          <p:nvPr/>
        </p:nvPicPr>
        <p:blipFill rotWithShape="1">
          <a:blip r:embed="rId2"/>
          <a:srcRect l="5750" t="23032" r="7871" b="25685"/>
          <a:stretch/>
        </p:blipFill>
        <p:spPr>
          <a:xfrm>
            <a:off x="15864405" y="284942"/>
            <a:ext cx="2206470" cy="1309997"/>
          </a:xfrm>
          <a:prstGeom prst="rect">
            <a:avLst/>
          </a:prstGeom>
        </p:spPr>
      </p:pic>
      <p:cxnSp>
        <p:nvCxnSpPr>
          <p:cNvPr id="12" name="Straight Connector 11">
            <a:extLst>
              <a:ext uri="{FF2B5EF4-FFF2-40B4-BE49-F238E27FC236}">
                <a16:creationId xmlns:a16="http://schemas.microsoft.com/office/drawing/2014/main" id="{E8D3DD4B-C954-5AA7-FED0-5F8C55EA265B}"/>
              </a:ext>
            </a:extLst>
          </p:cNvPr>
          <p:cNvCxnSpPr>
            <a:cxnSpLocks/>
          </p:cNvCxnSpPr>
          <p:nvPr/>
        </p:nvCxnSpPr>
        <p:spPr>
          <a:xfrm flipV="1">
            <a:off x="5347522" y="7277100"/>
            <a:ext cx="672278" cy="3313"/>
          </a:xfrm>
          <a:prstGeom prst="line">
            <a:avLst/>
          </a:prstGeom>
          <a:noFill/>
          <a:ln w="19050" cap="flat" cmpd="sng" algn="ctr">
            <a:solidFill>
              <a:srgbClr val="70AD47"/>
            </a:solidFill>
            <a:prstDash val="solid"/>
            <a:miter lim="800000"/>
          </a:ln>
          <a:effectLst/>
        </p:spPr>
      </p:cxnSp>
      <p:cxnSp>
        <p:nvCxnSpPr>
          <p:cNvPr id="68" name="Straight Connector 67">
            <a:extLst>
              <a:ext uri="{FF2B5EF4-FFF2-40B4-BE49-F238E27FC236}">
                <a16:creationId xmlns:a16="http://schemas.microsoft.com/office/drawing/2014/main" id="{DFBE0AA0-9FA0-985C-ED18-8D9620849631}"/>
              </a:ext>
            </a:extLst>
          </p:cNvPr>
          <p:cNvCxnSpPr>
            <a:cxnSpLocks/>
          </p:cNvCxnSpPr>
          <p:nvPr/>
        </p:nvCxnSpPr>
        <p:spPr>
          <a:xfrm flipV="1">
            <a:off x="11512527" y="7227775"/>
            <a:ext cx="0" cy="477699"/>
          </a:xfrm>
          <a:prstGeom prst="line">
            <a:avLst/>
          </a:prstGeom>
          <a:noFill/>
          <a:ln w="19050" cap="flat" cmpd="sng" algn="ctr">
            <a:solidFill>
              <a:srgbClr val="FFC000"/>
            </a:solidFill>
            <a:prstDash val="solid"/>
            <a:miter lim="800000"/>
          </a:ln>
          <a:effectLst/>
        </p:spPr>
      </p:cxnSp>
    </p:spTree>
    <p:extLst>
      <p:ext uri="{BB962C8B-B14F-4D97-AF65-F5344CB8AC3E}">
        <p14:creationId xmlns:p14="http://schemas.microsoft.com/office/powerpoint/2010/main" val="2751236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p:cNvSpPr txBox="1"/>
          <p:nvPr/>
        </p:nvSpPr>
        <p:spPr>
          <a:xfrm>
            <a:off x="479336" y="285325"/>
            <a:ext cx="11351678" cy="1118832"/>
          </a:xfrm>
          <a:prstGeom prst="rect">
            <a:avLst/>
          </a:prstGeom>
          <a:noFill/>
        </p:spPr>
        <p:txBody>
          <a:bodyPr wrap="square" lIns="137160" tIns="68580" rIns="137160" bIns="68580" rtlCol="0" anchor="t">
            <a:spAutoFit/>
          </a:bodyPr>
          <a:lstStyle/>
          <a:p>
            <a:pPr>
              <a:lnSpc>
                <a:spcPts val="8747"/>
              </a:lnSpc>
              <a:spcBef>
                <a:spcPct val="0"/>
              </a:spcBef>
            </a:pPr>
            <a:r>
              <a:rPr lang="en-US" sz="5400" b="1" dirty="0">
                <a:latin typeface="Verdana" panose="020B0604030504040204" pitchFamily="34" charset="0"/>
                <a:ea typeface="Verdana" panose="020B0604030504040204" pitchFamily="34" charset="0"/>
              </a:rPr>
              <a:t>Solution</a:t>
            </a:r>
          </a:p>
        </p:txBody>
      </p:sp>
      <p:sp>
        <p:nvSpPr>
          <p:cNvPr id="110" name="Content Placeholder 2"/>
          <p:cNvSpPr txBox="1">
            <a:spLocks/>
          </p:cNvSpPr>
          <p:nvPr/>
        </p:nvSpPr>
        <p:spPr>
          <a:xfrm>
            <a:off x="990600" y="1997550"/>
            <a:ext cx="8077200" cy="7909858"/>
          </a:xfrm>
          <a:prstGeom prst="rect">
            <a:avLst/>
          </a:prstGeom>
          <a:ln>
            <a:solidFill>
              <a:schemeClr val="tx1"/>
            </a:solidFill>
          </a:ln>
        </p:spPr>
        <p:txBody>
          <a:bodyPr vert="horz" lIns="137160" tIns="68580" rIns="137160" bIns="6858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Verdana" panose="020B0604030504040204" pitchFamily="34" charset="0"/>
                <a:ea typeface="Verdana" panose="020B0604030504040204" pitchFamily="34" charset="0"/>
              </a:rPr>
              <a:t>Describe your Solution:</a:t>
            </a:r>
          </a:p>
          <a:p>
            <a:pPr marL="0" indent="0" algn="just">
              <a:buNone/>
            </a:pPr>
            <a:r>
              <a:rPr lang="en-US" sz="1600" dirty="0">
                <a:latin typeface="Verdana" panose="020B0604030504040204" pitchFamily="34" charset="0"/>
                <a:ea typeface="Verdana" panose="020B0604030504040204" pitchFamily="34" charset="0"/>
              </a:rPr>
              <a:t>NearbyNectar is an innovative online platform designed to seamlessly connect local artisans, businesses, and customers, creating a vibrant marketplace for locally made products. Our solution is built around the idea of bringing the unique charm of local craftsmanship directly to the fingertips of users like you, providing a curated selection of authentic and meaningful items.</a:t>
            </a:r>
          </a:p>
          <a:p>
            <a:pPr marL="0" indent="0">
              <a:buNone/>
            </a:pPr>
            <a:r>
              <a:rPr lang="en-GB" sz="1600" dirty="0">
                <a:latin typeface="Verdana" panose="020B0604030504040204" pitchFamily="34" charset="0"/>
                <a:ea typeface="Verdana" panose="020B0604030504040204" pitchFamily="34" charset="0"/>
              </a:rPr>
              <a:t>The details of our offering consist of:</a:t>
            </a:r>
            <a:endParaRPr lang="en-GB" sz="1600" dirty="0">
              <a:latin typeface="Verdana" panose="020B0604030504040204" pitchFamily="34" charset="0"/>
              <a:ea typeface="Verdana" panose="020B0604030504040204" pitchFamily="34" charset="0"/>
              <a:cs typeface="Calibri"/>
            </a:endParaRPr>
          </a:p>
          <a:p>
            <a:pPr marL="0" indent="0" algn="just">
              <a:buNone/>
            </a:pPr>
            <a:r>
              <a:rPr lang="en-US" sz="1600" b="1" i="0" dirty="0">
                <a:effectLst/>
                <a:latin typeface="Verdana" panose="020B0604030504040204" pitchFamily="34" charset="0"/>
                <a:ea typeface="Verdana" panose="020B0604030504040204" pitchFamily="34" charset="0"/>
              </a:rPr>
              <a:t>Curated Product Selection</a:t>
            </a:r>
            <a:r>
              <a:rPr lang="en-US" sz="1600" i="0" dirty="0">
                <a:effectLst/>
                <a:latin typeface="Verdana" panose="020B0604030504040204" pitchFamily="34" charset="0"/>
                <a:ea typeface="Verdana" panose="020B0604030504040204" pitchFamily="34" charset="0"/>
              </a:rPr>
              <a:t>: We curate a diverse and carefully selected range of locally made products, ensuring that each item has a story, a touch of craftsmanship, and a connection to the local community.</a:t>
            </a:r>
          </a:p>
          <a:p>
            <a:pPr marL="0" indent="0" algn="just">
              <a:buNone/>
            </a:pPr>
            <a:r>
              <a:rPr lang="en-US" sz="1600" b="1" i="0" dirty="0">
                <a:effectLst/>
                <a:latin typeface="Verdana" panose="020B0604030504040204" pitchFamily="34" charset="0"/>
                <a:ea typeface="Verdana" panose="020B0604030504040204" pitchFamily="34" charset="0"/>
              </a:rPr>
              <a:t>Artisan Profiles and Stories</a:t>
            </a:r>
            <a:r>
              <a:rPr lang="en-US" sz="1600" i="0" dirty="0">
                <a:effectLst/>
                <a:latin typeface="Verdana" panose="020B0604030504040204" pitchFamily="34" charset="0"/>
                <a:ea typeface="Verdana" panose="020B0604030504040204" pitchFamily="34" charset="0"/>
              </a:rPr>
              <a:t>: Dive into the world of local artisans through detailed profiles and stories. Learn about the creative processes, inspirations, and the individuals behind the products you love.</a:t>
            </a:r>
          </a:p>
          <a:p>
            <a:pPr marL="0" indent="0" algn="just">
              <a:buNone/>
            </a:pPr>
            <a:r>
              <a:rPr lang="en-US" sz="1600" b="1" i="0" dirty="0">
                <a:effectLst/>
                <a:latin typeface="Verdana" panose="020B0604030504040204" pitchFamily="34" charset="0"/>
                <a:ea typeface="Verdana" panose="020B0604030504040204" pitchFamily="34" charset="0"/>
              </a:rPr>
              <a:t>User-Friendly Interface</a:t>
            </a:r>
            <a:r>
              <a:rPr lang="en-US" sz="1600" i="0" dirty="0">
                <a:effectLst/>
                <a:latin typeface="Verdana" panose="020B0604030504040204" pitchFamily="34" charset="0"/>
                <a:ea typeface="Verdana" panose="020B0604030504040204" pitchFamily="34" charset="0"/>
              </a:rPr>
              <a:t>: Our platform boasts a user-friendly interface, making navigation and exploration effortless. Discovering unique products and engaging with local artisans is just a click away.</a:t>
            </a:r>
          </a:p>
          <a:p>
            <a:pPr marL="0" indent="0" algn="just">
              <a:buNone/>
            </a:pPr>
            <a:r>
              <a:rPr lang="en-US" sz="1600" b="1" i="0" dirty="0">
                <a:effectLst/>
                <a:latin typeface="Verdana" panose="020B0604030504040204" pitchFamily="34" charset="0"/>
                <a:ea typeface="Verdana" panose="020B0604030504040204" pitchFamily="34" charset="0"/>
              </a:rPr>
              <a:t>Secure Transactions</a:t>
            </a:r>
            <a:r>
              <a:rPr lang="en-US" sz="1600" i="0" dirty="0">
                <a:effectLst/>
                <a:latin typeface="Verdana" panose="020B0604030504040204" pitchFamily="34" charset="0"/>
                <a:ea typeface="Verdana" panose="020B0604030504040204" pitchFamily="34" charset="0"/>
              </a:rPr>
              <a:t>: We prioritize the security of your online transactions. Our platform integrates secure payment gateways, providing a safe and trustworthy environment for buying and selling.</a:t>
            </a:r>
          </a:p>
          <a:p>
            <a:pPr marL="0" indent="0" algn="just">
              <a:buNone/>
            </a:pPr>
            <a:r>
              <a:rPr lang="en-US" sz="1600" b="1" i="0" dirty="0">
                <a:effectLst/>
                <a:latin typeface="Verdana" panose="020B0604030504040204" pitchFamily="34" charset="0"/>
                <a:ea typeface="Verdana" panose="020B0604030504040204" pitchFamily="34" charset="0"/>
              </a:rPr>
              <a:t>Community Engagement</a:t>
            </a:r>
            <a:r>
              <a:rPr lang="en-US" sz="1600" i="0" dirty="0">
                <a:effectLst/>
                <a:latin typeface="Verdana" panose="020B0604030504040204" pitchFamily="34" charset="0"/>
                <a:ea typeface="Verdana" panose="020B0604030504040204" pitchFamily="34" charset="0"/>
              </a:rPr>
              <a:t>: Foster connections with like-minded individuals who share a passion for locally made products. Join community forums, discussions, and social media groups to engage with fellow enthusiasts and artisans.</a:t>
            </a:r>
          </a:p>
          <a:p>
            <a:pPr marL="0" indent="0" algn="just">
              <a:buNone/>
            </a:pPr>
            <a:r>
              <a:rPr lang="en-US" sz="1600" b="1" dirty="0">
                <a:latin typeface="Verdana" panose="020B0604030504040204" pitchFamily="34" charset="0"/>
                <a:ea typeface="Verdana" panose="020B0604030504040204" pitchFamily="34" charset="0"/>
                <a:cs typeface="Calibri"/>
              </a:rPr>
              <a:t>Artisan Interaction Opportunities</a:t>
            </a:r>
            <a:r>
              <a:rPr lang="en-US" sz="1600" dirty="0">
                <a:latin typeface="Verdana" panose="020B0604030504040204" pitchFamily="34" charset="0"/>
                <a:ea typeface="Verdana" panose="020B0604030504040204" pitchFamily="34" charset="0"/>
                <a:cs typeface="Calibri"/>
              </a:rPr>
              <a:t>: Engage directly with local artisans through live Q&amp;A sessions, virtual workshops, and interactive features that bring you closer to the creative process.</a:t>
            </a:r>
          </a:p>
          <a:p>
            <a:pPr marL="0" indent="0" algn="just">
              <a:buNone/>
            </a:pPr>
            <a:r>
              <a:rPr lang="en-US" sz="1600" b="1" dirty="0">
                <a:latin typeface="Verdana" panose="020B0604030504040204" pitchFamily="34" charset="0"/>
                <a:ea typeface="Verdana" panose="020B0604030504040204" pitchFamily="34" charset="0"/>
                <a:cs typeface="Calibri"/>
              </a:rPr>
              <a:t>Regular Updates and Promotions</a:t>
            </a:r>
            <a:r>
              <a:rPr lang="en-US" sz="1600" dirty="0">
                <a:latin typeface="Verdana" panose="020B0604030504040204" pitchFamily="34" charset="0"/>
                <a:ea typeface="Verdana" panose="020B0604030504040204" pitchFamily="34" charset="0"/>
                <a:cs typeface="Calibri"/>
              </a:rPr>
              <a:t>: Stay informed about new arrivals, promotions, and exclusive offers from your favorite local artisans. </a:t>
            </a:r>
            <a:endParaRPr lang="en-GB" sz="1600" dirty="0">
              <a:latin typeface="Verdana" panose="020B0604030504040204" pitchFamily="34" charset="0"/>
              <a:ea typeface="Verdana" panose="020B0604030504040204" pitchFamily="34" charset="0"/>
              <a:cs typeface="Calibri"/>
            </a:endParaRPr>
          </a:p>
        </p:txBody>
      </p:sp>
      <p:sp>
        <p:nvSpPr>
          <p:cNvPr id="14" name="Rectangle 13">
            <a:extLst>
              <a:ext uri="{FF2B5EF4-FFF2-40B4-BE49-F238E27FC236}">
                <a16:creationId xmlns:a16="http://schemas.microsoft.com/office/drawing/2014/main" id="{5DE34494-019C-4AF1-907B-33245967C575}"/>
              </a:ext>
            </a:extLst>
          </p:cNvPr>
          <p:cNvSpPr/>
          <p:nvPr/>
        </p:nvSpPr>
        <p:spPr>
          <a:xfrm>
            <a:off x="15849600" y="572954"/>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sp>
        <p:nvSpPr>
          <p:cNvPr id="2" name="Rectangle 1"/>
          <p:cNvSpPr/>
          <p:nvPr/>
        </p:nvSpPr>
        <p:spPr>
          <a:xfrm>
            <a:off x="9753600" y="1997550"/>
            <a:ext cx="7543800" cy="7663636"/>
          </a:xfrm>
          <a:prstGeom prst="rect">
            <a:avLst/>
          </a:prstGeom>
          <a:ln>
            <a:solidFill>
              <a:schemeClr val="tx1"/>
            </a:solidFill>
          </a:ln>
        </p:spPr>
        <p:txBody>
          <a:bodyPr wrap="square">
            <a:spAutoFit/>
          </a:bodyPr>
          <a:lstStyle/>
          <a:p>
            <a:r>
              <a:rPr lang="en-GB" sz="2000" b="1" dirty="0">
                <a:latin typeface="Verdana" panose="020B0604030504040204" pitchFamily="34" charset="0"/>
                <a:ea typeface="Verdana" panose="020B0604030504040204" pitchFamily="34" charset="0"/>
              </a:rPr>
              <a:t>List the Benefits of Your solutions</a:t>
            </a:r>
          </a:p>
          <a:p>
            <a:endParaRPr lang="en-GB" sz="2000" b="1" dirty="0">
              <a:latin typeface="Verdana" panose="020B0604030504040204" pitchFamily="34" charset="0"/>
              <a:ea typeface="Verdana" panose="020B0604030504040204" pitchFamily="34" charset="0"/>
            </a:endParaRPr>
          </a:p>
          <a:p>
            <a:pPr algn="just"/>
            <a:r>
              <a:rPr lang="en-US" sz="1600" b="1" dirty="0">
                <a:latin typeface="Verdana" panose="020B0604030504040204" pitchFamily="34" charset="0"/>
                <a:ea typeface="Verdana" panose="020B0604030504040204" pitchFamily="34" charset="0"/>
              </a:rPr>
              <a:t>Access to Unique and Authentic Products</a:t>
            </a:r>
            <a:r>
              <a:rPr lang="en-US" sz="1600" dirty="0">
                <a:latin typeface="Verdana" panose="020B0604030504040204" pitchFamily="34" charset="0"/>
                <a:ea typeface="Verdana" panose="020B0604030504040204" pitchFamily="34" charset="0"/>
              </a:rPr>
              <a:t>: Discover a curated selection of locally made products that are unique, authentic, and tell a story. Each item on NearbyNectar reflects the craftsmanship and cultural richness of the local community.</a:t>
            </a:r>
          </a:p>
          <a:p>
            <a:pPr algn="just"/>
            <a:r>
              <a:rPr lang="en-US" sz="1600" b="1" dirty="0">
                <a:latin typeface="Verdana" panose="020B0604030504040204" pitchFamily="34" charset="0"/>
                <a:ea typeface="Verdana" panose="020B0604030504040204" pitchFamily="34" charset="0"/>
              </a:rPr>
              <a:t>Support Local Artisans and Businesses</a:t>
            </a:r>
            <a:r>
              <a:rPr lang="en-US" sz="1600" dirty="0">
                <a:latin typeface="Verdana" panose="020B0604030504040204" pitchFamily="34" charset="0"/>
                <a:ea typeface="Verdana" panose="020B0604030504040204" pitchFamily="34" charset="0"/>
              </a:rPr>
              <a:t>: Contribute to the growth and sustainability of local economies. By purchasing from NearbyNectar, you directly support local artisans and businesses, helping them thrive.</a:t>
            </a:r>
          </a:p>
          <a:p>
            <a:pPr algn="just"/>
            <a:r>
              <a:rPr lang="en-US" sz="1600" b="1" dirty="0">
                <a:latin typeface="Verdana" panose="020B0604030504040204" pitchFamily="34" charset="0"/>
                <a:ea typeface="Verdana" panose="020B0604030504040204" pitchFamily="34" charset="0"/>
              </a:rPr>
              <a:t>Enhanced Visibility for Local Artisans</a:t>
            </a:r>
            <a:r>
              <a:rPr lang="en-US" sz="1600" dirty="0">
                <a:latin typeface="Verdana" panose="020B0604030504040204" pitchFamily="34" charset="0"/>
                <a:ea typeface="Verdana" panose="020B0604030504040204" pitchFamily="34" charset="0"/>
              </a:rPr>
              <a:t>: Local artisans gain increased visibility beyond their immediate communities. NearbyNectar provides a platform for artisans to showcase their talents to a broader audience.</a:t>
            </a:r>
          </a:p>
          <a:p>
            <a:pPr algn="just"/>
            <a:r>
              <a:rPr lang="en-US" sz="1600" b="1" dirty="0">
                <a:latin typeface="Verdana" panose="020B0604030504040204" pitchFamily="34" charset="0"/>
                <a:ea typeface="Verdana" panose="020B0604030504040204" pitchFamily="34" charset="0"/>
              </a:rPr>
              <a:t>Convenient Online Shopping Experience</a:t>
            </a:r>
            <a:r>
              <a:rPr lang="en-US" sz="1600" dirty="0">
                <a:latin typeface="Verdana" panose="020B0604030504040204" pitchFamily="34" charset="0"/>
                <a:ea typeface="Verdana" panose="020B0604030504040204" pitchFamily="34" charset="0"/>
              </a:rPr>
              <a:t>: Enjoy the convenience of shopping for locally made products from the comfort of your home. Our user-friendly interface ensures a seamless and enjoyable online shopping experience.</a:t>
            </a:r>
          </a:p>
          <a:p>
            <a:pPr algn="just"/>
            <a:r>
              <a:rPr lang="en-US" sz="1600" b="1" dirty="0">
                <a:latin typeface="Verdana" panose="020B0604030504040204" pitchFamily="34" charset="0"/>
                <a:ea typeface="Verdana" panose="020B0604030504040204" pitchFamily="34" charset="0"/>
              </a:rPr>
              <a:t>Connection with Artisans' Stories</a:t>
            </a:r>
            <a:r>
              <a:rPr lang="en-US" sz="1600" dirty="0">
                <a:latin typeface="Verdana" panose="020B0604030504040204" pitchFamily="34" charset="0"/>
                <a:ea typeface="Verdana" panose="020B0604030504040204" pitchFamily="34" charset="0"/>
              </a:rPr>
              <a:t>: Immerse yourself in the stories behind the products. Each artisan has a profile and narrative, allowing you to connect with the creative process and understand the cultural significance of the items you purchase.</a:t>
            </a:r>
          </a:p>
          <a:p>
            <a:pPr algn="just"/>
            <a:r>
              <a:rPr lang="en-US" sz="1600" b="1" dirty="0">
                <a:latin typeface="Verdana" panose="020B0604030504040204" pitchFamily="34" charset="0"/>
                <a:ea typeface="Verdana" panose="020B0604030504040204" pitchFamily="34" charset="0"/>
              </a:rPr>
              <a:t>Regular Updates and Exclusive Offers</a:t>
            </a:r>
            <a:r>
              <a:rPr lang="en-US" sz="1600" dirty="0">
                <a:latin typeface="Verdana" panose="020B0604030504040204" pitchFamily="34" charset="0"/>
                <a:ea typeface="Verdana" panose="020B0604030504040204" pitchFamily="34" charset="0"/>
              </a:rPr>
              <a:t>: Stay informed about new arrivals, promotions, and exclusive offers from your favorite local artisans. NearbyNectar keeps you in the loop with regular updates, ensuring you have access to the latest offerings.</a:t>
            </a:r>
          </a:p>
          <a:p>
            <a:pPr algn="just"/>
            <a:r>
              <a:rPr lang="en-US" sz="1600" b="1" dirty="0">
                <a:latin typeface="Verdana" panose="020B0604030504040204" pitchFamily="34" charset="0"/>
                <a:ea typeface="Verdana" panose="020B0604030504040204" pitchFamily="34" charset="0"/>
              </a:rPr>
              <a:t>Environmental Impact and Sustainability</a:t>
            </a:r>
            <a:r>
              <a:rPr lang="en-US" sz="1600" dirty="0">
                <a:latin typeface="Verdana" panose="020B0604030504040204" pitchFamily="34" charset="0"/>
                <a:ea typeface="Verdana" panose="020B0604030504040204" pitchFamily="34" charset="0"/>
              </a:rPr>
              <a:t>: Contribute to environmental sustainability by choosing locally made products with a lower carbon footprint. NearbyNectar is committed to promoting eco-friendly practices and products.</a:t>
            </a:r>
            <a:endParaRPr lang="en-GB" sz="1600" dirty="0">
              <a:latin typeface="Verdana" panose="020B0604030504040204" pitchFamily="34" charset="0"/>
              <a:ea typeface="Verdana" panose="020B0604030504040204" pitchFamily="34" charset="0"/>
            </a:endParaRPr>
          </a:p>
          <a:p>
            <a:endParaRPr lang="en-GB" sz="2000" b="1" dirty="0">
              <a:cs typeface="Calibri"/>
            </a:endParaRPr>
          </a:p>
        </p:txBody>
      </p:sp>
      <p:pic>
        <p:nvPicPr>
          <p:cNvPr id="4" name="Picture 3">
            <a:extLst>
              <a:ext uri="{FF2B5EF4-FFF2-40B4-BE49-F238E27FC236}">
                <a16:creationId xmlns:a16="http://schemas.microsoft.com/office/drawing/2014/main" id="{09C69AD1-D84D-2015-FF4C-59C37757D882}"/>
              </a:ext>
            </a:extLst>
          </p:cNvPr>
          <p:cNvPicPr>
            <a:picLocks noChangeAspect="1"/>
          </p:cNvPicPr>
          <p:nvPr/>
        </p:nvPicPr>
        <p:blipFill rotWithShape="1">
          <a:blip r:embed="rId3"/>
          <a:srcRect l="5750" t="23032" r="7871" b="25685"/>
          <a:stretch/>
        </p:blipFill>
        <p:spPr>
          <a:xfrm>
            <a:off x="15392400" y="495041"/>
            <a:ext cx="2416264" cy="1434554"/>
          </a:xfrm>
          <a:prstGeom prst="rect">
            <a:avLst/>
          </a:prstGeom>
        </p:spPr>
      </p:pic>
    </p:spTree>
    <p:extLst>
      <p:ext uri="{BB962C8B-B14F-4D97-AF65-F5344CB8AC3E}">
        <p14:creationId xmlns:p14="http://schemas.microsoft.com/office/powerpoint/2010/main" val="4085677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5"/>
          <p:cNvSpPr txBox="1"/>
          <p:nvPr/>
        </p:nvSpPr>
        <p:spPr>
          <a:xfrm>
            <a:off x="381000" y="0"/>
            <a:ext cx="12338484" cy="1019574"/>
          </a:xfrm>
          <a:prstGeom prst="rect">
            <a:avLst/>
          </a:prstGeom>
        </p:spPr>
        <p:txBody>
          <a:bodyPr wrap="square" lIns="0" tIns="0" rIns="0" bIns="0" rtlCol="0" anchor="t">
            <a:spAutoFit/>
          </a:bodyPr>
          <a:lstStyle/>
          <a:p>
            <a:pPr>
              <a:lnSpc>
                <a:spcPts val="8747"/>
              </a:lnSpc>
            </a:pPr>
            <a:r>
              <a:rPr lang="en-US" sz="5400" b="1" dirty="0"/>
              <a:t>Competition Analysis</a:t>
            </a:r>
          </a:p>
        </p:txBody>
      </p:sp>
      <p:sp>
        <p:nvSpPr>
          <p:cNvPr id="36" name="TextBox 35">
            <a:extLst>
              <a:ext uri="{FF2B5EF4-FFF2-40B4-BE49-F238E27FC236}">
                <a16:creationId xmlns:a16="http://schemas.microsoft.com/office/drawing/2014/main" id="{437D10F2-D825-4F14-8721-CF5105D60893}"/>
              </a:ext>
            </a:extLst>
          </p:cNvPr>
          <p:cNvSpPr txBox="1"/>
          <p:nvPr/>
        </p:nvSpPr>
        <p:spPr>
          <a:xfrm>
            <a:off x="16121566" y="794080"/>
            <a:ext cx="1422954" cy="623248"/>
          </a:xfrm>
          <a:prstGeom prst="rect">
            <a:avLst/>
          </a:prstGeom>
          <a:noFill/>
        </p:spPr>
        <p:txBody>
          <a:bodyPr wrap="square" lIns="68580" tIns="34290" rIns="68580" bIns="34290" rtlCol="0" anchor="t">
            <a:spAutoFit/>
          </a:bodyPr>
          <a:lstStyle/>
          <a:p>
            <a:pPr algn="ctr"/>
            <a:r>
              <a:rPr lang="en-US" b="1" dirty="0"/>
              <a:t>Place your logo here</a:t>
            </a:r>
            <a:endParaRPr lang="en-ZA" b="1" dirty="0"/>
          </a:p>
        </p:txBody>
      </p:sp>
      <p:sp>
        <p:nvSpPr>
          <p:cNvPr id="37" name="Rectangle 36">
            <a:extLst>
              <a:ext uri="{FF2B5EF4-FFF2-40B4-BE49-F238E27FC236}">
                <a16:creationId xmlns:a16="http://schemas.microsoft.com/office/drawing/2014/main" id="{5DE34494-019C-4AF1-907B-33245967C575}"/>
              </a:ext>
            </a:extLst>
          </p:cNvPr>
          <p:cNvSpPr/>
          <p:nvPr/>
        </p:nvSpPr>
        <p:spPr>
          <a:xfrm>
            <a:off x="15925800" y="315439"/>
            <a:ext cx="1695221" cy="1288685"/>
          </a:xfrm>
          <a:prstGeom prst="rect">
            <a:avLst/>
          </a:prstGeom>
          <a:no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100"/>
          </a:p>
        </p:txBody>
      </p:sp>
      <p:graphicFrame>
        <p:nvGraphicFramePr>
          <p:cNvPr id="7" name="Table 6"/>
          <p:cNvGraphicFramePr>
            <a:graphicFrameLocks noGrp="1"/>
          </p:cNvGraphicFramePr>
          <p:nvPr>
            <p:extLst>
              <p:ext uri="{D42A27DB-BD31-4B8C-83A1-F6EECF244321}">
                <p14:modId xmlns:p14="http://schemas.microsoft.com/office/powerpoint/2010/main" val="2273567079"/>
              </p:ext>
            </p:extLst>
          </p:nvPr>
        </p:nvGraphicFramePr>
        <p:xfrm>
          <a:off x="1828800" y="2278380"/>
          <a:ext cx="14859000" cy="6598919"/>
        </p:xfrm>
        <a:graphic>
          <a:graphicData uri="http://schemas.openxmlformats.org/drawingml/2006/table">
            <a:tbl>
              <a:tblPr firstRow="1" bandRow="1">
                <a:tableStyleId>{93296810-A885-4BE3-A3E7-6D5BEEA58F35}</a:tableStyleId>
              </a:tblPr>
              <a:tblGrid>
                <a:gridCol w="2476500">
                  <a:extLst>
                    <a:ext uri="{9D8B030D-6E8A-4147-A177-3AD203B41FA5}">
                      <a16:colId xmlns:a16="http://schemas.microsoft.com/office/drawing/2014/main" val="666748423"/>
                    </a:ext>
                  </a:extLst>
                </a:gridCol>
                <a:gridCol w="2476500">
                  <a:extLst>
                    <a:ext uri="{9D8B030D-6E8A-4147-A177-3AD203B41FA5}">
                      <a16:colId xmlns:a16="http://schemas.microsoft.com/office/drawing/2014/main" val="837611741"/>
                    </a:ext>
                  </a:extLst>
                </a:gridCol>
                <a:gridCol w="2476500">
                  <a:extLst>
                    <a:ext uri="{9D8B030D-6E8A-4147-A177-3AD203B41FA5}">
                      <a16:colId xmlns:a16="http://schemas.microsoft.com/office/drawing/2014/main" val="2522811997"/>
                    </a:ext>
                  </a:extLst>
                </a:gridCol>
                <a:gridCol w="2476500">
                  <a:extLst>
                    <a:ext uri="{9D8B030D-6E8A-4147-A177-3AD203B41FA5}">
                      <a16:colId xmlns:a16="http://schemas.microsoft.com/office/drawing/2014/main" val="2808365038"/>
                    </a:ext>
                  </a:extLst>
                </a:gridCol>
                <a:gridCol w="2476500">
                  <a:extLst>
                    <a:ext uri="{9D8B030D-6E8A-4147-A177-3AD203B41FA5}">
                      <a16:colId xmlns:a16="http://schemas.microsoft.com/office/drawing/2014/main" val="842314674"/>
                    </a:ext>
                  </a:extLst>
                </a:gridCol>
                <a:gridCol w="2476500">
                  <a:extLst>
                    <a:ext uri="{9D8B030D-6E8A-4147-A177-3AD203B41FA5}">
                      <a16:colId xmlns:a16="http://schemas.microsoft.com/office/drawing/2014/main" val="3630476225"/>
                    </a:ext>
                  </a:extLst>
                </a:gridCol>
              </a:tblGrid>
              <a:tr h="735448">
                <a:tc>
                  <a:txBody>
                    <a:bodyPr/>
                    <a:lstStyle/>
                    <a:p>
                      <a:pPr algn="ctr"/>
                      <a:r>
                        <a:rPr lang="en-US" sz="2400" b="1" dirty="0">
                          <a:solidFill>
                            <a:schemeClr val="tx1"/>
                          </a:solidFill>
                        </a:rPr>
                        <a:t>Benefits </a:t>
                      </a:r>
                    </a:p>
                  </a:txBody>
                  <a:tcPr/>
                </a:tc>
                <a:tc>
                  <a:txBody>
                    <a:bodyPr/>
                    <a:lstStyle/>
                    <a:p>
                      <a:pPr algn="ctr"/>
                      <a:r>
                        <a:rPr lang="en-US" sz="2400" b="1" dirty="0">
                          <a:solidFill>
                            <a:schemeClr val="tx1"/>
                          </a:solidFill>
                        </a:rPr>
                        <a:t>Competitor 1</a:t>
                      </a:r>
                    </a:p>
                  </a:txBody>
                  <a:tcPr/>
                </a:tc>
                <a:tc>
                  <a:txBody>
                    <a:bodyPr/>
                    <a:lstStyle/>
                    <a:p>
                      <a:pPr algn="ctr"/>
                      <a:r>
                        <a:rPr lang="en-US" sz="2400" b="1" dirty="0">
                          <a:solidFill>
                            <a:schemeClr val="tx1"/>
                          </a:solidFill>
                        </a:rPr>
                        <a:t>Competitor 2</a:t>
                      </a:r>
                    </a:p>
                  </a:txBody>
                  <a:tcPr/>
                </a:tc>
                <a:tc>
                  <a:txBody>
                    <a:bodyPr/>
                    <a:lstStyle/>
                    <a:p>
                      <a:pPr algn="ctr"/>
                      <a:r>
                        <a:rPr lang="en-US" sz="2400" b="1" dirty="0">
                          <a:solidFill>
                            <a:schemeClr val="tx1"/>
                          </a:solidFill>
                        </a:rPr>
                        <a:t>Competitor 3</a:t>
                      </a:r>
                    </a:p>
                  </a:txBody>
                  <a:tcPr/>
                </a:tc>
                <a:tc>
                  <a:txBody>
                    <a:bodyPr/>
                    <a:lstStyle/>
                    <a:p>
                      <a:pPr algn="ctr"/>
                      <a:r>
                        <a:rPr lang="en-US" sz="2400" b="1" dirty="0">
                          <a:solidFill>
                            <a:schemeClr val="tx1"/>
                          </a:solidFill>
                        </a:rPr>
                        <a:t>Competitor 4</a:t>
                      </a:r>
                    </a:p>
                  </a:txBody>
                  <a:tcPr/>
                </a:tc>
                <a:tc>
                  <a:txBody>
                    <a:bodyPr/>
                    <a:lstStyle/>
                    <a:p>
                      <a:pPr algn="ctr"/>
                      <a:r>
                        <a:rPr lang="en-US" sz="2400" b="1" dirty="0">
                          <a:solidFill>
                            <a:schemeClr val="tx1"/>
                          </a:solidFill>
                        </a:rPr>
                        <a:t>Your Venture </a:t>
                      </a:r>
                    </a:p>
                  </a:txBody>
                  <a:tcPr/>
                </a:tc>
                <a:extLst>
                  <a:ext uri="{0D108BD9-81ED-4DB2-BD59-A6C34878D82A}">
                    <a16:rowId xmlns:a16="http://schemas.microsoft.com/office/drawing/2014/main" val="1806830575"/>
                  </a:ext>
                </a:extLst>
              </a:tr>
              <a:tr h="735448">
                <a:tc>
                  <a:txBody>
                    <a:bodyPr/>
                    <a:lstStyle/>
                    <a:p>
                      <a:r>
                        <a:rPr lang="en-US" dirty="0"/>
                        <a:t>Product</a:t>
                      </a:r>
                    </a:p>
                  </a:txBody>
                  <a:tcPr/>
                </a:tc>
                <a:tc>
                  <a:txBody>
                    <a:bodyPr/>
                    <a:lstStyle/>
                    <a:p>
                      <a:r>
                        <a:rPr lang="en-US" dirty="0"/>
                        <a:t>Jodhpur Homes</a:t>
                      </a:r>
                    </a:p>
                  </a:txBody>
                  <a:tcPr/>
                </a:tc>
                <a:tc>
                  <a:txBody>
                    <a:bodyPr/>
                    <a:lstStyle/>
                    <a:p>
                      <a:r>
                        <a:rPr lang="en-US" dirty="0"/>
                        <a:t>The Décor Remedy</a:t>
                      </a:r>
                    </a:p>
                  </a:txBody>
                  <a:tcPr/>
                </a:tc>
                <a:tc>
                  <a:txBody>
                    <a:bodyPr/>
                    <a:lstStyle/>
                    <a:p>
                      <a:r>
                        <a:rPr lang="en-US" dirty="0"/>
                        <a:t>Fleck</a:t>
                      </a:r>
                    </a:p>
                  </a:txBody>
                  <a:tcPr/>
                </a:tc>
                <a:tc>
                  <a:txBody>
                    <a:bodyPr/>
                    <a:lstStyle/>
                    <a:p>
                      <a:r>
                        <a:rPr lang="en-US" dirty="0"/>
                        <a:t>Wooden Street</a:t>
                      </a:r>
                    </a:p>
                  </a:txBody>
                  <a:tcPr/>
                </a:tc>
                <a:tc>
                  <a:txBody>
                    <a:bodyPr/>
                    <a:lstStyle/>
                    <a:p>
                      <a:r>
                        <a:rPr lang="en-US" dirty="0" err="1"/>
                        <a:t>NearbyNector</a:t>
                      </a:r>
                      <a:endParaRPr lang="en-US" dirty="0"/>
                    </a:p>
                  </a:txBody>
                  <a:tcPr/>
                </a:tc>
                <a:extLst>
                  <a:ext uri="{0D108BD9-81ED-4DB2-BD59-A6C34878D82A}">
                    <a16:rowId xmlns:a16="http://schemas.microsoft.com/office/drawing/2014/main" val="584068931"/>
                  </a:ext>
                </a:extLst>
              </a:tr>
              <a:tr h="735448">
                <a:tc>
                  <a:txBody>
                    <a:bodyPr/>
                    <a:lstStyle/>
                    <a:p>
                      <a:r>
                        <a:rPr lang="en-US" dirty="0"/>
                        <a:t>Price </a:t>
                      </a:r>
                    </a:p>
                  </a:txBody>
                  <a:tcPr/>
                </a:tc>
                <a:tc>
                  <a:txBody>
                    <a:bodyPr/>
                    <a:lstStyle/>
                    <a:p>
                      <a:r>
                        <a:rPr lang="en-US" dirty="0"/>
                        <a:t>15100</a:t>
                      </a:r>
                    </a:p>
                  </a:txBody>
                  <a:tcPr/>
                </a:tc>
                <a:tc>
                  <a:txBody>
                    <a:bodyPr/>
                    <a:lstStyle/>
                    <a:p>
                      <a:r>
                        <a:rPr lang="en-US" dirty="0"/>
                        <a:t>13649</a:t>
                      </a:r>
                    </a:p>
                  </a:txBody>
                  <a:tcPr/>
                </a:tc>
                <a:tc>
                  <a:txBody>
                    <a:bodyPr/>
                    <a:lstStyle/>
                    <a:p>
                      <a:r>
                        <a:rPr lang="en-US" dirty="0"/>
                        <a:t>39830</a:t>
                      </a:r>
                    </a:p>
                  </a:txBody>
                  <a:tcPr/>
                </a:tc>
                <a:tc>
                  <a:txBody>
                    <a:bodyPr/>
                    <a:lstStyle/>
                    <a:p>
                      <a:r>
                        <a:rPr lang="en-US" dirty="0"/>
                        <a:t>19900</a:t>
                      </a:r>
                    </a:p>
                  </a:txBody>
                  <a:tcPr/>
                </a:tc>
                <a:tc>
                  <a:txBody>
                    <a:bodyPr/>
                    <a:lstStyle/>
                    <a:p>
                      <a:r>
                        <a:rPr lang="en-US" dirty="0"/>
                        <a:t>10100</a:t>
                      </a:r>
                    </a:p>
                  </a:txBody>
                  <a:tcPr/>
                </a:tc>
                <a:extLst>
                  <a:ext uri="{0D108BD9-81ED-4DB2-BD59-A6C34878D82A}">
                    <a16:rowId xmlns:a16="http://schemas.microsoft.com/office/drawing/2014/main" val="3832088801"/>
                  </a:ext>
                </a:extLst>
              </a:tr>
              <a:tr h="735448">
                <a:tc>
                  <a:txBody>
                    <a:bodyPr/>
                    <a:lstStyle/>
                    <a:p>
                      <a:r>
                        <a:rPr lang="en-US" dirty="0"/>
                        <a:t>Branding channels </a:t>
                      </a:r>
                    </a:p>
                  </a:txBody>
                  <a:tcPr/>
                </a:tc>
                <a:tc>
                  <a:txBody>
                    <a:bodyPr/>
                    <a:lstStyle/>
                    <a:p>
                      <a:r>
                        <a:rPr lang="en-US" dirty="0"/>
                        <a:t>Social Media</a:t>
                      </a:r>
                    </a:p>
                  </a:txBody>
                  <a:tcPr/>
                </a:tc>
                <a:tc>
                  <a:txBody>
                    <a:bodyPr/>
                    <a:lstStyle/>
                    <a:p>
                      <a:r>
                        <a:rPr lang="en-US" dirty="0"/>
                        <a:t>Advertising</a:t>
                      </a:r>
                    </a:p>
                  </a:txBody>
                  <a:tcPr/>
                </a:tc>
                <a:tc>
                  <a:txBody>
                    <a:bodyPr/>
                    <a:lstStyle/>
                    <a:p>
                      <a:r>
                        <a:rPr lang="en-US" dirty="0"/>
                        <a:t>Content Marketing</a:t>
                      </a:r>
                    </a:p>
                  </a:txBody>
                  <a:tcPr/>
                </a:tc>
                <a:tc>
                  <a:txBody>
                    <a:bodyPr/>
                    <a:lstStyle/>
                    <a:p>
                      <a:r>
                        <a:rPr lang="en-US" dirty="0"/>
                        <a:t>Influencer marketing</a:t>
                      </a:r>
                    </a:p>
                  </a:txBody>
                  <a:tcPr/>
                </a:tc>
                <a:tc>
                  <a:txBody>
                    <a:bodyPr/>
                    <a:lstStyle/>
                    <a:p>
                      <a:r>
                        <a:rPr lang="en-US" dirty="0"/>
                        <a:t>Social Media</a:t>
                      </a:r>
                    </a:p>
                  </a:txBody>
                  <a:tcPr/>
                </a:tc>
                <a:extLst>
                  <a:ext uri="{0D108BD9-81ED-4DB2-BD59-A6C34878D82A}">
                    <a16:rowId xmlns:a16="http://schemas.microsoft.com/office/drawing/2014/main" val="457005780"/>
                  </a:ext>
                </a:extLst>
              </a:tr>
              <a:tr h="735448">
                <a:tc>
                  <a:txBody>
                    <a:bodyPr/>
                    <a:lstStyle/>
                    <a:p>
                      <a:r>
                        <a:rPr lang="en-US" dirty="0"/>
                        <a:t>Packaging</a:t>
                      </a:r>
                    </a:p>
                  </a:txBody>
                  <a:tcPr/>
                </a:tc>
                <a:tc>
                  <a:txBody>
                    <a:bodyPr/>
                    <a:lstStyle/>
                    <a:p>
                      <a:r>
                        <a:rPr lang="en-US" dirty="0"/>
                        <a:t>Primary</a:t>
                      </a:r>
                    </a:p>
                  </a:txBody>
                  <a:tcPr/>
                </a:tc>
                <a:tc>
                  <a:txBody>
                    <a:bodyPr/>
                    <a:lstStyle/>
                    <a:p>
                      <a:r>
                        <a:rPr lang="en-US" dirty="0"/>
                        <a:t>Tertiary</a:t>
                      </a:r>
                    </a:p>
                  </a:txBody>
                  <a:tcPr/>
                </a:tc>
                <a:tc>
                  <a:txBody>
                    <a:bodyPr/>
                    <a:lstStyle/>
                    <a:p>
                      <a:r>
                        <a:rPr lang="en-US" dirty="0"/>
                        <a:t>Primary</a:t>
                      </a:r>
                    </a:p>
                  </a:txBody>
                  <a:tcPr/>
                </a:tc>
                <a:tc>
                  <a:txBody>
                    <a:bodyPr/>
                    <a:lstStyle/>
                    <a:p>
                      <a:r>
                        <a:rPr lang="en-US" dirty="0"/>
                        <a:t>Secondary</a:t>
                      </a:r>
                    </a:p>
                  </a:txBody>
                  <a:tcPr/>
                </a:tc>
                <a:tc>
                  <a:txBody>
                    <a:bodyPr/>
                    <a:lstStyle/>
                    <a:p>
                      <a:r>
                        <a:rPr lang="en-US" dirty="0"/>
                        <a:t>Primary</a:t>
                      </a:r>
                    </a:p>
                  </a:txBody>
                  <a:tcPr/>
                </a:tc>
                <a:extLst>
                  <a:ext uri="{0D108BD9-81ED-4DB2-BD59-A6C34878D82A}">
                    <a16:rowId xmlns:a16="http://schemas.microsoft.com/office/drawing/2014/main" val="3498795634"/>
                  </a:ext>
                </a:extLst>
              </a:tr>
              <a:tr h="735448">
                <a:tc>
                  <a:txBody>
                    <a:bodyPr/>
                    <a:lstStyle/>
                    <a:p>
                      <a:r>
                        <a:rPr lang="en-US" dirty="0"/>
                        <a:t>Market reviews </a:t>
                      </a:r>
                    </a:p>
                  </a:txBody>
                  <a:tcPr/>
                </a:tc>
                <a:tc>
                  <a:txBody>
                    <a:bodyPr/>
                    <a:lstStyle/>
                    <a:p>
                      <a:r>
                        <a:rPr lang="en-US" dirty="0"/>
                        <a:t>Less Durable</a:t>
                      </a:r>
                    </a:p>
                  </a:txBody>
                  <a:tcPr/>
                </a:tc>
                <a:tc>
                  <a:txBody>
                    <a:bodyPr/>
                    <a:lstStyle/>
                    <a:p>
                      <a:r>
                        <a:rPr lang="en-US" dirty="0"/>
                        <a:t>Cheap</a:t>
                      </a:r>
                    </a:p>
                  </a:txBody>
                  <a:tcPr/>
                </a:tc>
                <a:tc>
                  <a:txBody>
                    <a:bodyPr/>
                    <a:lstStyle/>
                    <a:p>
                      <a:r>
                        <a:rPr lang="en-US" dirty="0"/>
                        <a:t>Very Expensive</a:t>
                      </a:r>
                    </a:p>
                  </a:txBody>
                  <a:tcPr/>
                </a:tc>
                <a:tc>
                  <a:txBody>
                    <a:bodyPr/>
                    <a:lstStyle/>
                    <a:p>
                      <a:r>
                        <a:rPr lang="en-US" dirty="0"/>
                        <a:t>Expensive</a:t>
                      </a:r>
                    </a:p>
                  </a:txBody>
                  <a:tcPr/>
                </a:tc>
                <a:tc>
                  <a:txBody>
                    <a:bodyPr/>
                    <a:lstStyle/>
                    <a:p>
                      <a:r>
                        <a:rPr lang="en-US" dirty="0"/>
                        <a:t>Cheap</a:t>
                      </a:r>
                    </a:p>
                  </a:txBody>
                  <a:tcPr/>
                </a:tc>
                <a:extLst>
                  <a:ext uri="{0D108BD9-81ED-4DB2-BD59-A6C34878D82A}">
                    <a16:rowId xmlns:a16="http://schemas.microsoft.com/office/drawing/2014/main" val="1009763486"/>
                  </a:ext>
                </a:extLst>
              </a:tr>
              <a:tr h="2186231">
                <a:tc>
                  <a:txBody>
                    <a:bodyPr/>
                    <a:lstStyle/>
                    <a:p>
                      <a:r>
                        <a:rPr lang="en-US" dirty="0"/>
                        <a:t>UVP</a:t>
                      </a:r>
                    </a:p>
                  </a:txBody>
                  <a:tcPr/>
                </a:tc>
                <a:tc>
                  <a:txBody>
                    <a:bodyPr/>
                    <a:lstStyle/>
                    <a:p>
                      <a:r>
                        <a:rPr lang="en-US" dirty="0"/>
                        <a:t>Elevate your living space with the exquisite charm of our Round Solid Wood Coffee Table.</a:t>
                      </a:r>
                    </a:p>
                  </a:txBody>
                  <a:tcPr/>
                </a:tc>
                <a:tc>
                  <a:txBody>
                    <a:bodyPr/>
                    <a:lstStyle/>
                    <a:p>
                      <a:pPr algn="just"/>
                      <a:r>
                        <a:rPr lang="en-US" dirty="0"/>
                        <a:t>We thrive on building hassle-free experiences for you, right from selecting the product to having delivered to your home.</a:t>
                      </a:r>
                    </a:p>
                  </a:txBody>
                  <a:tcPr/>
                </a:tc>
                <a:tc>
                  <a:txBody>
                    <a:bodyPr/>
                    <a:lstStyle/>
                    <a:p>
                      <a:r>
                        <a:rPr lang="en-US" dirty="0"/>
                        <a:t>Wipe clean with a dry cloth, always use a coaster to avoid rings.</a:t>
                      </a:r>
                    </a:p>
                  </a:txBody>
                  <a:tcPr/>
                </a:tc>
                <a:tc>
                  <a:txBody>
                    <a:bodyPr/>
                    <a:lstStyle/>
                    <a:p>
                      <a:r>
                        <a:rPr lang="en-US" dirty="0"/>
                        <a:t>Furniture Bonded with Love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Connecting You to Local Treasures</a:t>
                      </a:r>
                    </a:p>
                    <a:p>
                      <a:endParaRPr lang="en-US" dirty="0"/>
                    </a:p>
                  </a:txBody>
                  <a:tcPr/>
                </a:tc>
                <a:extLst>
                  <a:ext uri="{0D108BD9-81ED-4DB2-BD59-A6C34878D82A}">
                    <a16:rowId xmlns:a16="http://schemas.microsoft.com/office/drawing/2014/main" val="1794513914"/>
                  </a:ext>
                </a:extLst>
              </a:tr>
            </a:tbl>
          </a:graphicData>
        </a:graphic>
      </p:graphicFrame>
      <p:pic>
        <p:nvPicPr>
          <p:cNvPr id="2" name="Picture 1">
            <a:extLst>
              <a:ext uri="{FF2B5EF4-FFF2-40B4-BE49-F238E27FC236}">
                <a16:creationId xmlns:a16="http://schemas.microsoft.com/office/drawing/2014/main" id="{21E73FB5-53FA-C47E-0C94-F27B4E232A5A}"/>
              </a:ext>
            </a:extLst>
          </p:cNvPr>
          <p:cNvPicPr>
            <a:picLocks noChangeAspect="1"/>
          </p:cNvPicPr>
          <p:nvPr/>
        </p:nvPicPr>
        <p:blipFill rotWithShape="1">
          <a:blip r:embed="rId2"/>
          <a:srcRect l="5750" t="23032" r="7871" b="25685"/>
          <a:stretch/>
        </p:blipFill>
        <p:spPr>
          <a:xfrm>
            <a:off x="15565278" y="242504"/>
            <a:ext cx="2416264" cy="1434554"/>
          </a:xfrm>
          <a:prstGeom prst="rect">
            <a:avLst/>
          </a:prstGeom>
        </p:spPr>
      </p:pic>
    </p:spTree>
    <p:extLst>
      <p:ext uri="{BB962C8B-B14F-4D97-AF65-F5344CB8AC3E}">
        <p14:creationId xmlns:p14="http://schemas.microsoft.com/office/powerpoint/2010/main" val="2946946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9324</TotalTime>
  <Words>6409</Words>
  <Application>Microsoft Office PowerPoint</Application>
  <PresentationFormat>Custom</PresentationFormat>
  <Paragraphs>845</Paragraphs>
  <Slides>23</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Barlow</vt:lpstr>
      <vt:lpstr>Montserrat</vt:lpstr>
      <vt:lpstr>Arial</vt:lpstr>
      <vt:lpstr>charter</vt:lpstr>
      <vt:lpstr>Antonio Bold</vt:lpstr>
      <vt:lpstr>Times New Roman</vt:lpstr>
      <vt:lpstr>Lexend Deca</vt:lpstr>
      <vt:lpstr>Raleway</vt:lpstr>
      <vt:lpstr>Gill Sans</vt:lpstr>
      <vt:lpstr>Calibri</vt:lpstr>
      <vt:lpstr>Avenir</vt:lpstr>
      <vt:lpstr>Verdana</vt:lpstr>
      <vt:lpstr>Agrandir Wide Black Bold</vt:lpstr>
      <vt:lpstr>Office Theme</vt:lpstr>
      <vt:lpstr>PowerPoint Presentation</vt:lpstr>
      <vt:lpstr>PowerPoint Presentation</vt:lpstr>
      <vt:lpstr>Problem/Opportunity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MVP</vt:lpstr>
      <vt:lpstr>MVP</vt:lpstr>
      <vt:lpstr>PowerPoint Presentation</vt:lpstr>
      <vt:lpstr>PowerPoint Presentation</vt:lpstr>
      <vt:lpstr>PowerPoint Presentation</vt:lpstr>
      <vt:lpstr>PowerPoint Presentation</vt:lpstr>
      <vt:lpstr>PowerPoint Presentation</vt:lpstr>
      <vt:lpstr>Unit Economics</vt:lpstr>
      <vt:lpstr>Unit Economics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Next-Gen 2021: Global Program Overview Editable Deck</dc:title>
  <dc:creator>UJESH SISODIA</dc:creator>
  <cp:lastModifiedBy>UJESH SISODIA</cp:lastModifiedBy>
  <cp:revision>224</cp:revision>
  <dcterms:created xsi:type="dcterms:W3CDTF">2006-08-16T00:00:00Z</dcterms:created>
  <dcterms:modified xsi:type="dcterms:W3CDTF">2023-12-13T20:44:26Z</dcterms:modified>
  <dc:identifier>DAEgz1I4riU</dc:identifier>
</cp:coreProperties>
</file>